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8"/>
  </p:notesMasterIdLst>
  <p:handoutMasterIdLst>
    <p:handoutMasterId r:id="rId19"/>
  </p:handoutMasterIdLst>
  <p:sldIdLst>
    <p:sldId id="256" r:id="rId2"/>
    <p:sldId id="299" r:id="rId3"/>
    <p:sldId id="300" r:id="rId4"/>
    <p:sldId id="301" r:id="rId5"/>
    <p:sldId id="297" r:id="rId6"/>
    <p:sldId id="307" r:id="rId7"/>
    <p:sldId id="306" r:id="rId8"/>
    <p:sldId id="308" r:id="rId9"/>
    <p:sldId id="305" r:id="rId10"/>
    <p:sldId id="310" r:id="rId11"/>
    <p:sldId id="311" r:id="rId12"/>
    <p:sldId id="313" r:id="rId13"/>
    <p:sldId id="309" r:id="rId14"/>
    <p:sldId id="312" r:id="rId15"/>
    <p:sldId id="304" r:id="rId16"/>
    <p:sldId id="314" r:id="rId1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878E94"/>
    <a:srgbClr val="9FB5D4"/>
    <a:srgbClr val="B0D6D4"/>
    <a:srgbClr val="828282"/>
    <a:srgbClr val="EBF3F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08"/>
  </p:normalViewPr>
  <p:slideViewPr>
    <p:cSldViewPr snapToGrid="0" snapToObjects="1">
      <p:cViewPr varScale="1">
        <p:scale>
          <a:sx n="65" d="100"/>
          <a:sy n="65" d="100"/>
        </p:scale>
        <p:origin x="724" y="4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37" d="100"/>
          <a:sy n="137" d="100"/>
        </p:scale>
        <p:origin x="493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Roboto Condensed Light"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5FD269-D858-8D4B-A872-81A07993D957}" type="datetimeFigureOut">
              <a:rPr lang="en-US" smtClean="0">
                <a:latin typeface="Roboto Condensed Light" charset="0"/>
              </a:rPr>
              <a:t>11/3/2023</a:t>
            </a:fld>
            <a:endParaRPr lang="en-US" dirty="0">
              <a:latin typeface="Roboto Condensed Light"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Roboto Condensed Light"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6F663-02F7-3F4C-9CCD-E0F068705DF6}" type="slidenum">
              <a:rPr lang="en-US" smtClean="0">
                <a:latin typeface="Roboto Condensed Light" charset="0"/>
              </a:rPr>
              <a:t>‹nr.›</a:t>
            </a:fld>
            <a:endParaRPr lang="en-US" dirty="0">
              <a:latin typeface="Roboto Condensed Light" charset="0"/>
            </a:endParaRPr>
          </a:p>
        </p:txBody>
      </p:sp>
    </p:spTree>
    <p:extLst>
      <p:ext uri="{BB962C8B-B14F-4D97-AF65-F5344CB8AC3E}">
        <p14:creationId xmlns:p14="http://schemas.microsoft.com/office/powerpoint/2010/main" val="432659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oboto Condensed Light"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oboto Condensed Light" charset="0"/>
              </a:defRPr>
            </a:lvl1pPr>
          </a:lstStyle>
          <a:p>
            <a:fld id="{9CBCD9AC-A228-AE4C-81C8-6FFA9CA0A06A}" type="datetimeFigureOut">
              <a:rPr lang="en-US" smtClean="0"/>
              <a:pPr/>
              <a:t>11/3/2023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oboto Condensed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Condensed Light" charset="0"/>
              </a:defRPr>
            </a:lvl1pPr>
          </a:lstStyle>
          <a:p>
            <a:fld id="{113893FD-8AF0-B54D-950F-DE283585E8F3}" type="slidenum">
              <a:rPr lang="en-US" smtClean="0"/>
              <a:pPr/>
              <a:t>‹nr.›</a:t>
            </a:fld>
            <a:endParaRPr lang="en-US" dirty="0"/>
          </a:p>
        </p:txBody>
      </p:sp>
    </p:spTree>
    <p:extLst>
      <p:ext uri="{BB962C8B-B14F-4D97-AF65-F5344CB8AC3E}">
        <p14:creationId xmlns:p14="http://schemas.microsoft.com/office/powerpoint/2010/main" val="901394145"/>
      </p:ext>
    </p:extLst>
  </p:cSld>
  <p:clrMap bg1="lt1" tx1="dk1" bg2="lt2" tx2="dk2" accent1="accent1" accent2="accent2" accent3="accent3" accent4="accent4" accent5="accent5" accent6="accent6" hlink="hlink" folHlink="folHlink"/>
  <p:notesStyle>
    <a:lvl1pPr marL="0" algn="l" defTabSz="914377" rtl="0" eaLnBrk="1" latinLnBrk="0" hangingPunct="1">
      <a:defRPr sz="1200" b="0" i="0" kern="1200">
        <a:solidFill>
          <a:schemeClr val="tx1"/>
        </a:solidFill>
        <a:latin typeface="Roboto Condensed Light" charset="0"/>
        <a:ea typeface="+mn-ea"/>
        <a:cs typeface="+mn-cs"/>
      </a:defRPr>
    </a:lvl1pPr>
    <a:lvl2pPr marL="457189" algn="l" defTabSz="914377" rtl="0" eaLnBrk="1" latinLnBrk="0" hangingPunct="1">
      <a:defRPr sz="1200" b="0" i="0" kern="1200">
        <a:solidFill>
          <a:schemeClr val="tx1"/>
        </a:solidFill>
        <a:latin typeface="Roboto Condensed Light" charset="0"/>
        <a:ea typeface="+mn-ea"/>
        <a:cs typeface="+mn-cs"/>
      </a:defRPr>
    </a:lvl2pPr>
    <a:lvl3pPr marL="914377" algn="l" defTabSz="914377" rtl="0" eaLnBrk="1" latinLnBrk="0" hangingPunct="1">
      <a:defRPr sz="1200" b="0" i="0" kern="1200">
        <a:solidFill>
          <a:schemeClr val="tx1"/>
        </a:solidFill>
        <a:latin typeface="Roboto Condensed Light" charset="0"/>
        <a:ea typeface="+mn-ea"/>
        <a:cs typeface="+mn-cs"/>
      </a:defRPr>
    </a:lvl3pPr>
    <a:lvl4pPr marL="1371566" algn="l" defTabSz="914377" rtl="0" eaLnBrk="1" latinLnBrk="0" hangingPunct="1">
      <a:defRPr sz="1200" b="0" i="0" kern="1200">
        <a:solidFill>
          <a:schemeClr val="tx1"/>
        </a:solidFill>
        <a:latin typeface="Roboto Condensed Light" charset="0"/>
        <a:ea typeface="+mn-ea"/>
        <a:cs typeface="+mn-cs"/>
      </a:defRPr>
    </a:lvl4pPr>
    <a:lvl5pPr marL="1828754" algn="l" defTabSz="914377" rtl="0" eaLnBrk="1" latinLnBrk="0" hangingPunct="1">
      <a:defRPr sz="1200" b="0" i="0" kern="1200">
        <a:solidFill>
          <a:schemeClr val="tx1"/>
        </a:solidFill>
        <a:latin typeface="Roboto Condensed Light"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twitter.com/rehpa_dk" TargetMode="External"/><Relationship Id="rId2" Type="http://schemas.openxmlformats.org/officeDocument/2006/relationships/hyperlink" Target="http://www.facebook.com/rehpa.dk" TargetMode="External"/><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hyperlink" Target="http://www.linkedin.com/company/3306677"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U. billede">
    <p:spTree>
      <p:nvGrpSpPr>
        <p:cNvPr id="1" name=""/>
        <p:cNvGrpSpPr/>
        <p:nvPr/>
      </p:nvGrpSpPr>
      <p:grpSpPr>
        <a:xfrm>
          <a:off x="0" y="0"/>
          <a:ext cx="0" cy="0"/>
          <a:chOff x="0" y="0"/>
          <a:chExt cx="0" cy="0"/>
        </a:xfrm>
      </p:grpSpPr>
      <p:sp>
        <p:nvSpPr>
          <p:cNvPr id="18" name="Rectangle 17"/>
          <p:cNvSpPr/>
          <p:nvPr userDrawn="1"/>
        </p:nvSpPr>
        <p:spPr>
          <a:xfrm>
            <a:off x="-1" y="2"/>
            <a:ext cx="12192001"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Roboto Condensed Light" charset="0"/>
            </a:endParaRPr>
          </a:p>
        </p:txBody>
      </p:sp>
      <p:sp>
        <p:nvSpPr>
          <p:cNvPr id="2" name="Title 1"/>
          <p:cNvSpPr>
            <a:spLocks noGrp="1"/>
          </p:cNvSpPr>
          <p:nvPr>
            <p:ph type="title"/>
          </p:nvPr>
        </p:nvSpPr>
        <p:spPr>
          <a:xfrm>
            <a:off x="2963863" y="785369"/>
            <a:ext cx="8893176" cy="1140587"/>
          </a:xfrm>
        </p:spPr>
        <p:txBody>
          <a:bodyPr anchor="b">
            <a:normAutofit/>
          </a:bodyPr>
          <a:lstStyle>
            <a:lvl1pPr algn="r">
              <a:defRPr sz="3600">
                <a:solidFill>
                  <a:srgbClr val="5A5A5A"/>
                </a:solidFill>
              </a:defRPr>
            </a:lvl1pPr>
          </a:lstStyle>
          <a:p>
            <a:r>
              <a:rPr lang="da-DK" smtClean="0"/>
              <a:t>Klik for at redigere i master</a:t>
            </a:r>
            <a:endParaRPr lang="en-US" dirty="0"/>
          </a:p>
        </p:txBody>
      </p:sp>
      <p:sp>
        <p:nvSpPr>
          <p:cNvPr id="10" name="Text Placeholder 2"/>
          <p:cNvSpPr>
            <a:spLocks noGrp="1"/>
          </p:cNvSpPr>
          <p:nvPr>
            <p:ph type="body" idx="13"/>
          </p:nvPr>
        </p:nvSpPr>
        <p:spPr>
          <a:xfrm>
            <a:off x="2963861" y="2178369"/>
            <a:ext cx="8882699" cy="1034731"/>
          </a:xfrm>
        </p:spPr>
        <p:txBody>
          <a:bodyPr>
            <a:normAutofit/>
          </a:bodyPr>
          <a:lstStyle>
            <a:lvl1pPr marL="0" indent="0" algn="r">
              <a:buNone/>
              <a:defRPr sz="2000" b="0" i="0">
                <a:solidFill>
                  <a:srgbClr val="5A5A5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smtClean="0"/>
              <a:t>Rediger typografien i masterens</a:t>
            </a:r>
          </a:p>
        </p:txBody>
      </p:sp>
      <p:sp>
        <p:nvSpPr>
          <p:cNvPr id="4" name="Rectangle 3"/>
          <p:cNvSpPr/>
          <p:nvPr userDrawn="1"/>
        </p:nvSpPr>
        <p:spPr>
          <a:xfrm>
            <a:off x="0" y="3213100"/>
            <a:ext cx="12192000" cy="3644900"/>
          </a:xfrm>
          <a:prstGeom prst="rect">
            <a:avLst/>
          </a:prstGeom>
          <a:solidFill>
            <a:srgbClr val="9FB5D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3830" y="653543"/>
            <a:ext cx="8928100" cy="76200"/>
          </a:xfrm>
          <a:prstGeom prst="rect">
            <a:avLst/>
          </a:prstGeom>
        </p:spPr>
      </p:pic>
      <p:pic>
        <p:nvPicPr>
          <p:cNvPr id="15" name="Picture 14"/>
          <p:cNvPicPr>
            <a:picLocks noChangeAspect="1"/>
          </p:cNvPicPr>
          <p:nvPr userDrawn="1"/>
        </p:nvPicPr>
        <p:blipFill>
          <a:blip r:embed="rId3">
            <a:alphaModFix amt="85000"/>
            <a:extLst>
              <a:ext uri="{28A0092B-C50C-407E-A947-70E740481C1C}">
                <a14:useLocalDpi xmlns:a14="http://schemas.microsoft.com/office/drawing/2010/main" val="0"/>
              </a:ext>
            </a:extLst>
          </a:blip>
          <a:stretch>
            <a:fillRect/>
          </a:stretch>
        </p:blipFill>
        <p:spPr>
          <a:xfrm>
            <a:off x="334963" y="5869833"/>
            <a:ext cx="1534477" cy="657632"/>
          </a:xfrm>
          <a:prstGeom prst="rect">
            <a:avLst/>
          </a:prstGeom>
        </p:spPr>
      </p:pic>
      <p:pic>
        <p:nvPicPr>
          <p:cNvPr id="11" name="Picture 10"/>
          <p:cNvPicPr>
            <a:picLocks noChangeAspect="1"/>
          </p:cNvPicPr>
          <p:nvPr userDrawn="1"/>
        </p:nvPicPr>
        <p:blipFill>
          <a:blip r:embed="rId4">
            <a:alphaModFix amt="65000"/>
            <a:extLst>
              <a:ext uri="{28A0092B-C50C-407E-A947-70E740481C1C}">
                <a14:useLocalDpi xmlns:a14="http://schemas.microsoft.com/office/drawing/2010/main" val="0"/>
              </a:ext>
            </a:extLst>
          </a:blip>
          <a:stretch>
            <a:fillRect/>
          </a:stretch>
        </p:blipFill>
        <p:spPr>
          <a:xfrm>
            <a:off x="350067" y="361157"/>
            <a:ext cx="1320798" cy="680411"/>
          </a:xfrm>
          <a:prstGeom prst="rect">
            <a:avLst/>
          </a:prstGeom>
        </p:spPr>
      </p:pic>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24" userDrawn="1">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vid til bille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Roboto Condensed Light" charset="0"/>
            </a:endParaRPr>
          </a:p>
        </p:txBody>
      </p:sp>
      <p:sp>
        <p:nvSpPr>
          <p:cNvPr id="8" name="Picture Placeholder 7"/>
          <p:cNvSpPr>
            <a:spLocks noGrp="1"/>
          </p:cNvSpPr>
          <p:nvPr>
            <p:ph type="pic" sz="quarter" idx="10"/>
          </p:nvPr>
        </p:nvSpPr>
        <p:spPr>
          <a:xfrm>
            <a:off x="334964" y="368300"/>
            <a:ext cx="11522075" cy="6121400"/>
          </a:xfrm>
        </p:spPr>
        <p:txBody>
          <a:bodyPr/>
          <a:lstStyle>
            <a:lvl1pPr>
              <a:defRPr>
                <a:solidFill>
                  <a:srgbClr val="5A5A5A"/>
                </a:solidFill>
              </a:defRPr>
            </a:lvl1pPr>
          </a:lstStyle>
          <a:p>
            <a:r>
              <a:rPr lang="da-DK" smtClean="0"/>
              <a:t>Klik på ikonet for at tilføje et billede</a:t>
            </a:r>
            <a:endParaRPr lang="en-US" dirty="0"/>
          </a:p>
        </p:txBody>
      </p:sp>
    </p:spTree>
    <p:extLst>
      <p:ext uri="{BB962C8B-B14F-4D97-AF65-F5344CB8AC3E}">
        <p14:creationId xmlns:p14="http://schemas.microsoft.com/office/powerpoint/2010/main" val="11470403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ørk til bille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Roboto Condensed Light" charset="0"/>
            </a:endParaRPr>
          </a:p>
        </p:txBody>
      </p:sp>
      <p:sp>
        <p:nvSpPr>
          <p:cNvPr id="8" name="Picture Placeholder 7"/>
          <p:cNvSpPr>
            <a:spLocks noGrp="1"/>
          </p:cNvSpPr>
          <p:nvPr>
            <p:ph type="pic" sz="quarter" idx="10"/>
          </p:nvPr>
        </p:nvSpPr>
        <p:spPr>
          <a:xfrm>
            <a:off x="334964" y="368300"/>
            <a:ext cx="11522075" cy="6121400"/>
          </a:xfrm>
        </p:spPr>
        <p:txBody>
          <a:bodyPr/>
          <a:lstStyle>
            <a:lvl1pPr>
              <a:defRPr>
                <a:solidFill>
                  <a:schemeClr val="bg1"/>
                </a:solidFill>
              </a:defRPr>
            </a:lvl1pPr>
          </a:lstStyle>
          <a:p>
            <a:r>
              <a:rPr lang="da-DK" smtClean="0"/>
              <a:t>Klik på ikonet for at tilføje et billede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tningsside">
    <p:spTree>
      <p:nvGrpSpPr>
        <p:cNvPr id="1" name=""/>
        <p:cNvGrpSpPr/>
        <p:nvPr/>
      </p:nvGrpSpPr>
      <p:grpSpPr>
        <a:xfrm>
          <a:off x="0" y="0"/>
          <a:ext cx="0" cy="0"/>
          <a:chOff x="0" y="0"/>
          <a:chExt cx="0" cy="0"/>
        </a:xfrm>
      </p:grpSpPr>
      <p:sp>
        <p:nvSpPr>
          <p:cNvPr id="2" name="Title 1"/>
          <p:cNvSpPr>
            <a:spLocks noGrp="1"/>
          </p:cNvSpPr>
          <p:nvPr>
            <p:ph type="title"/>
          </p:nvPr>
        </p:nvSpPr>
        <p:spPr>
          <a:xfrm>
            <a:off x="2963864" y="482138"/>
            <a:ext cx="6262433" cy="2706624"/>
          </a:xfrm>
        </p:spPr>
        <p:txBody>
          <a:bodyPr anchor="b">
            <a:normAutofit/>
          </a:bodyPr>
          <a:lstStyle>
            <a:lvl1pPr>
              <a:defRPr sz="3600">
                <a:solidFill>
                  <a:srgbClr val="5A5A5A"/>
                </a:solidFill>
              </a:defRPr>
            </a:lvl1pPr>
          </a:lstStyle>
          <a:p>
            <a:r>
              <a:rPr lang="da-DK" smtClean="0"/>
              <a:t>Klik for at redigere i master</a:t>
            </a:r>
            <a:endParaRPr lang="en-US" dirty="0"/>
          </a:p>
        </p:txBody>
      </p:sp>
      <p:sp>
        <p:nvSpPr>
          <p:cNvPr id="10" name="Text Placeholder 2"/>
          <p:cNvSpPr>
            <a:spLocks noGrp="1"/>
          </p:cNvSpPr>
          <p:nvPr>
            <p:ph type="body" idx="13"/>
          </p:nvPr>
        </p:nvSpPr>
        <p:spPr>
          <a:xfrm>
            <a:off x="2963864" y="3305531"/>
            <a:ext cx="6262433" cy="1127347"/>
          </a:xfrm>
        </p:spPr>
        <p:txBody>
          <a:bodyPr>
            <a:normAutofit/>
          </a:bodyPr>
          <a:lstStyle>
            <a:lvl1pPr marL="0" indent="0">
              <a:buNone/>
              <a:defRPr sz="2000" b="0" i="0">
                <a:solidFill>
                  <a:srgbClr val="5A5A5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smtClean="0"/>
              <a:t>Rediger typografien i masterens</a:t>
            </a:r>
          </a:p>
        </p:txBody>
      </p:sp>
      <p:sp>
        <p:nvSpPr>
          <p:cNvPr id="7" name="Text Placeholder 2"/>
          <p:cNvSpPr>
            <a:spLocks noGrp="1"/>
          </p:cNvSpPr>
          <p:nvPr userDrawn="1"/>
        </p:nvSpPr>
        <p:spPr>
          <a:xfrm>
            <a:off x="3576638" y="4672583"/>
            <a:ext cx="3624262" cy="702691"/>
          </a:xfrm>
          <a:prstGeom prst="rect">
            <a:avLst/>
          </a:prstGeom>
          <a:ln>
            <a:noFill/>
          </a:ln>
        </p:spPr>
        <p:txBody>
          <a:bodyPr vert="horz" lIns="0" tIns="72000" rIns="0" bIns="0" rtlCol="0">
            <a:normAutofit/>
          </a:bodyPr>
          <a:lstStyle>
            <a:lvl1pPr marL="0" indent="0" algn="l" defTabSz="914377" rtl="0" eaLnBrk="1" latinLnBrk="0" hangingPunct="1">
              <a:lnSpc>
                <a:spcPct val="150000"/>
              </a:lnSpc>
              <a:spcBef>
                <a:spcPts val="1000"/>
              </a:spcBef>
              <a:spcAft>
                <a:spcPts val="1200"/>
              </a:spcAft>
              <a:buFont typeface="Arial"/>
              <a:buNone/>
              <a:defRPr sz="1200" b="0" i="0" kern="1200">
                <a:solidFill>
                  <a:srgbClr val="828282"/>
                </a:solidFill>
                <a:latin typeface="Roboto Condensed Light" charset="0"/>
                <a:ea typeface="Roboto Condensed Light" charset="0"/>
                <a:cs typeface="Roboto Condensed Light" charset="0"/>
              </a:defRPr>
            </a:lvl1pPr>
            <a:lvl2pPr marL="457189" indent="0" algn="l" defTabSz="914377" rtl="0" eaLnBrk="1" latinLnBrk="0" hangingPunct="1">
              <a:lnSpc>
                <a:spcPct val="90000"/>
              </a:lnSpc>
              <a:spcBef>
                <a:spcPts val="500"/>
              </a:spcBef>
              <a:buFont typeface="Arial"/>
              <a:buNone/>
              <a:defRPr sz="1400" b="0" i="0" kern="1200">
                <a:solidFill>
                  <a:srgbClr val="828282"/>
                </a:solidFill>
                <a:latin typeface="Roboto Condensed Light" charset="0"/>
                <a:ea typeface="Roboto Condensed Light" charset="0"/>
                <a:cs typeface="Roboto Condensed Light" charset="0"/>
              </a:defRPr>
            </a:lvl2pPr>
            <a:lvl3pPr marL="914377" indent="0" algn="l" defTabSz="914377" rtl="0" eaLnBrk="1" latinLnBrk="0" hangingPunct="1">
              <a:lnSpc>
                <a:spcPct val="90000"/>
              </a:lnSpc>
              <a:spcBef>
                <a:spcPts val="500"/>
              </a:spcBef>
              <a:buFont typeface="Arial"/>
              <a:buNone/>
              <a:defRPr sz="1200" b="0" i="0" kern="1200">
                <a:solidFill>
                  <a:srgbClr val="828282"/>
                </a:solidFill>
                <a:latin typeface="Roboto Condensed" charset="0"/>
                <a:ea typeface="Roboto Condensed" charset="0"/>
                <a:cs typeface="Roboto Condensed" charset="0"/>
              </a:defRPr>
            </a:lvl3pPr>
            <a:lvl4pPr marL="1371566"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4pPr>
            <a:lvl5pPr marL="1828754"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5pPr>
            <a:lvl6pPr marL="2285943"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n-US" baseline="0" dirty="0" smtClean="0">
                <a:solidFill>
                  <a:schemeClr val="accent6"/>
                </a:solidFill>
                <a:hlinkClick r:id="rId2"/>
              </a:rPr>
              <a:t>www.facebook.com/rehpa.dk</a:t>
            </a:r>
            <a:endParaRPr lang="en-US" baseline="0" dirty="0">
              <a:solidFill>
                <a:schemeClr val="accent6"/>
              </a:solidFill>
            </a:endParaRPr>
          </a:p>
        </p:txBody>
      </p:sp>
      <p:sp>
        <p:nvSpPr>
          <p:cNvPr id="8" name="Text Placeholder 2"/>
          <p:cNvSpPr>
            <a:spLocks noGrp="1"/>
          </p:cNvSpPr>
          <p:nvPr userDrawn="1"/>
        </p:nvSpPr>
        <p:spPr>
          <a:xfrm>
            <a:off x="3576638" y="5375274"/>
            <a:ext cx="3624262" cy="702691"/>
          </a:xfrm>
          <a:prstGeom prst="rect">
            <a:avLst/>
          </a:prstGeom>
          <a:ln>
            <a:noFill/>
          </a:ln>
        </p:spPr>
        <p:txBody>
          <a:bodyPr vert="horz" lIns="0" tIns="72000" rIns="0" bIns="0" rtlCol="0">
            <a:normAutofit/>
          </a:bodyPr>
          <a:lstStyle>
            <a:lvl1pPr marL="0" indent="0" algn="l" defTabSz="914377" rtl="0" eaLnBrk="1" latinLnBrk="0" hangingPunct="1">
              <a:lnSpc>
                <a:spcPct val="150000"/>
              </a:lnSpc>
              <a:spcBef>
                <a:spcPts val="1000"/>
              </a:spcBef>
              <a:spcAft>
                <a:spcPts val="1200"/>
              </a:spcAft>
              <a:buFont typeface="Arial"/>
              <a:buNone/>
              <a:defRPr sz="1200" b="0" i="0" kern="1200">
                <a:solidFill>
                  <a:srgbClr val="828282"/>
                </a:solidFill>
                <a:latin typeface="Roboto Condensed Light" charset="0"/>
                <a:ea typeface="Roboto Condensed Light" charset="0"/>
                <a:cs typeface="Roboto Condensed Light" charset="0"/>
              </a:defRPr>
            </a:lvl1pPr>
            <a:lvl2pPr marL="457189" indent="0" algn="l" defTabSz="914377" rtl="0" eaLnBrk="1" latinLnBrk="0" hangingPunct="1">
              <a:lnSpc>
                <a:spcPct val="90000"/>
              </a:lnSpc>
              <a:spcBef>
                <a:spcPts val="500"/>
              </a:spcBef>
              <a:buFont typeface="Arial"/>
              <a:buNone/>
              <a:defRPr sz="1400" b="0" i="0" kern="1200">
                <a:solidFill>
                  <a:srgbClr val="828282"/>
                </a:solidFill>
                <a:latin typeface="Roboto Condensed Light" charset="0"/>
                <a:ea typeface="Roboto Condensed Light" charset="0"/>
                <a:cs typeface="Roboto Condensed Light" charset="0"/>
              </a:defRPr>
            </a:lvl2pPr>
            <a:lvl3pPr marL="914377" indent="0" algn="l" defTabSz="914377" rtl="0" eaLnBrk="1" latinLnBrk="0" hangingPunct="1">
              <a:lnSpc>
                <a:spcPct val="90000"/>
              </a:lnSpc>
              <a:spcBef>
                <a:spcPts val="500"/>
              </a:spcBef>
              <a:buFont typeface="Arial"/>
              <a:buNone/>
              <a:defRPr sz="1200" b="0" i="0" kern="1200">
                <a:solidFill>
                  <a:srgbClr val="828282"/>
                </a:solidFill>
                <a:latin typeface="Roboto Condensed" charset="0"/>
                <a:ea typeface="Roboto Condensed" charset="0"/>
                <a:cs typeface="Roboto Condensed" charset="0"/>
              </a:defRPr>
            </a:lvl3pPr>
            <a:lvl4pPr marL="1371566"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4pPr>
            <a:lvl5pPr marL="1828754"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5pPr>
            <a:lvl6pPr marL="2285943"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n-US" dirty="0" err="1">
                <a:hlinkClick r:id="rId3"/>
              </a:rPr>
              <a:t>www.twitter.com</a:t>
            </a:r>
            <a:r>
              <a:rPr lang="en-US" dirty="0">
                <a:hlinkClick r:id="rId3"/>
              </a:rPr>
              <a:t>/</a:t>
            </a:r>
            <a:r>
              <a:rPr lang="en-US" dirty="0" err="1">
                <a:hlinkClick r:id="rId3"/>
              </a:rPr>
              <a:t>rehpa_dk</a:t>
            </a:r>
            <a:endParaRPr lang="en-US" dirty="0"/>
          </a:p>
        </p:txBody>
      </p:sp>
      <p:sp>
        <p:nvSpPr>
          <p:cNvPr id="9" name="Text Placeholder 2"/>
          <p:cNvSpPr>
            <a:spLocks noGrp="1"/>
          </p:cNvSpPr>
          <p:nvPr userDrawn="1"/>
        </p:nvSpPr>
        <p:spPr>
          <a:xfrm>
            <a:off x="3576638" y="6077965"/>
            <a:ext cx="3624262" cy="411736"/>
          </a:xfrm>
          <a:prstGeom prst="rect">
            <a:avLst/>
          </a:prstGeom>
          <a:ln>
            <a:noFill/>
          </a:ln>
        </p:spPr>
        <p:txBody>
          <a:bodyPr vert="horz" lIns="0" tIns="72000" rIns="0" bIns="0" rtlCol="0">
            <a:normAutofit/>
          </a:bodyPr>
          <a:lstStyle>
            <a:lvl1pPr marL="0" indent="0" algn="l" defTabSz="914377" rtl="0" eaLnBrk="1" latinLnBrk="0" hangingPunct="1">
              <a:lnSpc>
                <a:spcPct val="150000"/>
              </a:lnSpc>
              <a:spcBef>
                <a:spcPts val="1000"/>
              </a:spcBef>
              <a:spcAft>
                <a:spcPts val="1200"/>
              </a:spcAft>
              <a:buFont typeface="Arial"/>
              <a:buNone/>
              <a:defRPr sz="1200" b="0" i="0" kern="1200">
                <a:solidFill>
                  <a:srgbClr val="828282"/>
                </a:solidFill>
                <a:latin typeface="Roboto Condensed Light" charset="0"/>
                <a:ea typeface="Roboto Condensed Light" charset="0"/>
                <a:cs typeface="Roboto Condensed Light" charset="0"/>
              </a:defRPr>
            </a:lvl1pPr>
            <a:lvl2pPr marL="457189" indent="0" algn="l" defTabSz="914377" rtl="0" eaLnBrk="1" latinLnBrk="0" hangingPunct="1">
              <a:lnSpc>
                <a:spcPct val="90000"/>
              </a:lnSpc>
              <a:spcBef>
                <a:spcPts val="500"/>
              </a:spcBef>
              <a:buFont typeface="Arial"/>
              <a:buNone/>
              <a:defRPr sz="1400" b="0" i="0" kern="1200">
                <a:solidFill>
                  <a:srgbClr val="828282"/>
                </a:solidFill>
                <a:latin typeface="Roboto Condensed Light" charset="0"/>
                <a:ea typeface="Roboto Condensed Light" charset="0"/>
                <a:cs typeface="Roboto Condensed Light" charset="0"/>
              </a:defRPr>
            </a:lvl2pPr>
            <a:lvl3pPr marL="914377" indent="0" algn="l" defTabSz="914377" rtl="0" eaLnBrk="1" latinLnBrk="0" hangingPunct="1">
              <a:lnSpc>
                <a:spcPct val="90000"/>
              </a:lnSpc>
              <a:spcBef>
                <a:spcPts val="500"/>
              </a:spcBef>
              <a:buFont typeface="Arial"/>
              <a:buNone/>
              <a:defRPr sz="1200" b="0" i="0" kern="1200">
                <a:solidFill>
                  <a:srgbClr val="828282"/>
                </a:solidFill>
                <a:latin typeface="Roboto Condensed" charset="0"/>
                <a:ea typeface="Roboto Condensed" charset="0"/>
                <a:cs typeface="Roboto Condensed" charset="0"/>
              </a:defRPr>
            </a:lvl3pPr>
            <a:lvl4pPr marL="1371566"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4pPr>
            <a:lvl5pPr marL="1828754"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5pPr>
            <a:lvl6pPr marL="2285943"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n-US" b="0" i="0" dirty="0">
                <a:solidFill>
                  <a:srgbClr val="6B6C6E"/>
                </a:solidFill>
                <a:latin typeface="Roboto Condensed Light" charset="0"/>
                <a:ea typeface="Roboto Condensed Light" charset="0"/>
                <a:cs typeface="Roboto Condensed Light" charset="0"/>
                <a:hlinkClick r:id="rId4"/>
              </a:rPr>
              <a:t>www.linkedin.com/company/3306677</a:t>
            </a:r>
            <a:endParaRPr lang="en-US" b="0" i="0" dirty="0">
              <a:solidFill>
                <a:srgbClr val="6B6C6E"/>
              </a:solidFill>
              <a:effectLst/>
              <a:latin typeface="Roboto Condensed Light" charset="0"/>
              <a:ea typeface="Roboto Condensed Light" charset="0"/>
              <a:cs typeface="Roboto Condensed Light" charset="0"/>
            </a:endParaRPr>
          </a:p>
        </p:txBody>
      </p:sp>
      <p:pic>
        <p:nvPicPr>
          <p:cNvPr id="11" name="Picture 10"/>
          <p:cNvPicPr>
            <a:picLocks noChangeAspect="1"/>
          </p:cNvPicPr>
          <p:nvPr userDrawn="1"/>
        </p:nvPicPr>
        <p:blipFill>
          <a:blip r:embed="rId5">
            <a:lum bright="-20000"/>
            <a:extLst>
              <a:ext uri="{28A0092B-C50C-407E-A947-70E740481C1C}">
                <a14:useLocalDpi xmlns:a14="http://schemas.microsoft.com/office/drawing/2010/main" val="0"/>
              </a:ext>
            </a:extLst>
          </a:blip>
          <a:stretch>
            <a:fillRect/>
          </a:stretch>
        </p:blipFill>
        <p:spPr>
          <a:xfrm>
            <a:off x="2963863" y="4672584"/>
            <a:ext cx="469900" cy="1879600"/>
          </a:xfrm>
          <a:prstGeom prst="rect">
            <a:avLst/>
          </a:prstGeom>
        </p:spPr>
      </p:pic>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M. billede og pladsholder">
    <p:spTree>
      <p:nvGrpSpPr>
        <p:cNvPr id="1" name=""/>
        <p:cNvGrpSpPr/>
        <p:nvPr/>
      </p:nvGrpSpPr>
      <p:grpSpPr>
        <a:xfrm>
          <a:off x="0" y="0"/>
          <a:ext cx="0" cy="0"/>
          <a:chOff x="0" y="0"/>
          <a:chExt cx="0" cy="0"/>
        </a:xfrm>
      </p:grpSpPr>
      <p:sp>
        <p:nvSpPr>
          <p:cNvPr id="18" name="Rectangle 17"/>
          <p:cNvSpPr/>
          <p:nvPr userDrawn="1"/>
        </p:nvSpPr>
        <p:spPr>
          <a:xfrm>
            <a:off x="-1" y="2"/>
            <a:ext cx="12192001"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Roboto Condensed Light" charset="0"/>
            </a:endParaRPr>
          </a:p>
        </p:txBody>
      </p:sp>
      <p:pic>
        <p:nvPicPr>
          <p:cNvPr id="4" name="Picture 3"/>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l="-3" r="-3"/>
          <a:stretch/>
        </p:blipFill>
        <p:spPr>
          <a:xfrm>
            <a:off x="3600" y="3211381"/>
            <a:ext cx="12186883" cy="3645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3830" y="653543"/>
            <a:ext cx="8928100" cy="76200"/>
          </a:xfrm>
          <a:prstGeom prst="rect">
            <a:avLst/>
          </a:prstGeom>
        </p:spPr>
      </p:pic>
      <p:sp>
        <p:nvSpPr>
          <p:cNvPr id="14" name="Title 1"/>
          <p:cNvSpPr>
            <a:spLocks noGrp="1"/>
          </p:cNvSpPr>
          <p:nvPr>
            <p:ph type="title"/>
          </p:nvPr>
        </p:nvSpPr>
        <p:spPr>
          <a:xfrm>
            <a:off x="2963863" y="785369"/>
            <a:ext cx="8893176" cy="1140587"/>
          </a:xfrm>
        </p:spPr>
        <p:txBody>
          <a:bodyPr anchor="b">
            <a:normAutofit/>
          </a:bodyPr>
          <a:lstStyle>
            <a:lvl1pPr algn="r">
              <a:defRPr sz="3600">
                <a:solidFill>
                  <a:srgbClr val="5A5A5A"/>
                </a:solidFill>
              </a:defRPr>
            </a:lvl1pPr>
          </a:lstStyle>
          <a:p>
            <a:r>
              <a:rPr lang="da-DK" smtClean="0"/>
              <a:t>Klik for at redigere i master</a:t>
            </a:r>
            <a:endParaRPr lang="en-US" dirty="0"/>
          </a:p>
        </p:txBody>
      </p:sp>
      <p:sp>
        <p:nvSpPr>
          <p:cNvPr id="15" name="Text Placeholder 2"/>
          <p:cNvSpPr>
            <a:spLocks noGrp="1"/>
          </p:cNvSpPr>
          <p:nvPr>
            <p:ph type="body" idx="13"/>
          </p:nvPr>
        </p:nvSpPr>
        <p:spPr>
          <a:xfrm>
            <a:off x="2963861" y="2178369"/>
            <a:ext cx="8882699" cy="1034731"/>
          </a:xfrm>
        </p:spPr>
        <p:txBody>
          <a:bodyPr>
            <a:normAutofit/>
          </a:bodyPr>
          <a:lstStyle>
            <a:lvl1pPr marL="0" indent="0" algn="r">
              <a:buNone/>
              <a:defRPr sz="2000" b="0" i="0">
                <a:solidFill>
                  <a:srgbClr val="5A5A5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smtClean="0"/>
              <a:t>Rediger typografien i masterens</a:t>
            </a:r>
          </a:p>
        </p:txBody>
      </p:sp>
      <p:pic>
        <p:nvPicPr>
          <p:cNvPr id="17" name="Picture 16"/>
          <p:cNvPicPr>
            <a:picLocks noChangeAspect="1"/>
          </p:cNvPicPr>
          <p:nvPr userDrawn="1"/>
        </p:nvPicPr>
        <p:blipFill>
          <a:blip r:embed="rId4">
            <a:alphaModFix amt="85000"/>
            <a:extLst>
              <a:ext uri="{28A0092B-C50C-407E-A947-70E740481C1C}">
                <a14:useLocalDpi xmlns:a14="http://schemas.microsoft.com/office/drawing/2010/main" val="0"/>
              </a:ext>
            </a:extLst>
          </a:blip>
          <a:stretch>
            <a:fillRect/>
          </a:stretch>
        </p:blipFill>
        <p:spPr>
          <a:xfrm>
            <a:off x="334963" y="5869833"/>
            <a:ext cx="1534477" cy="657632"/>
          </a:xfrm>
          <a:prstGeom prst="rect">
            <a:avLst/>
          </a:prstGeom>
        </p:spPr>
      </p:pic>
      <p:pic>
        <p:nvPicPr>
          <p:cNvPr id="11" name="Picture 10"/>
          <p:cNvPicPr>
            <a:picLocks noChangeAspect="1"/>
          </p:cNvPicPr>
          <p:nvPr userDrawn="1"/>
        </p:nvPicPr>
        <p:blipFill>
          <a:blip r:embed="rId5">
            <a:alphaModFix amt="65000"/>
            <a:extLst>
              <a:ext uri="{28A0092B-C50C-407E-A947-70E740481C1C}">
                <a14:useLocalDpi xmlns:a14="http://schemas.microsoft.com/office/drawing/2010/main" val="0"/>
              </a:ext>
            </a:extLst>
          </a:blip>
          <a:stretch>
            <a:fillRect/>
          </a:stretch>
        </p:blipFill>
        <p:spPr>
          <a:xfrm>
            <a:off x="350067" y="361157"/>
            <a:ext cx="1320798" cy="680411"/>
          </a:xfrm>
          <a:prstGeom prst="rect">
            <a:avLst/>
          </a:prstGeom>
        </p:spPr>
      </p:pic>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24"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M. billede">
    <p:spTree>
      <p:nvGrpSpPr>
        <p:cNvPr id="1" name=""/>
        <p:cNvGrpSpPr/>
        <p:nvPr/>
      </p:nvGrpSpPr>
      <p:grpSpPr>
        <a:xfrm>
          <a:off x="0" y="0"/>
          <a:ext cx="0" cy="0"/>
          <a:chOff x="0" y="0"/>
          <a:chExt cx="0" cy="0"/>
        </a:xfrm>
      </p:grpSpPr>
      <p:sp>
        <p:nvSpPr>
          <p:cNvPr id="18" name="BG"/>
          <p:cNvSpPr/>
          <p:nvPr userDrawn="1"/>
        </p:nvSpPr>
        <p:spPr>
          <a:xfrm>
            <a:off x="-1" y="2"/>
            <a:ext cx="12192001"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Roboto Condensed Light" charset="0"/>
            </a:endParaRPr>
          </a:p>
        </p:txBody>
      </p:sp>
      <p:sp>
        <p:nvSpPr>
          <p:cNvPr id="22" name="3. Picture placeholder" title="3. Picture placeholder"/>
          <p:cNvSpPr>
            <a:spLocks noGrp="1"/>
          </p:cNvSpPr>
          <p:nvPr>
            <p:ph type="pic" sz="quarter" idx="19" hasCustomPrompt="1"/>
          </p:nvPr>
        </p:nvSpPr>
        <p:spPr>
          <a:xfrm>
            <a:off x="0" y="3224435"/>
            <a:ext cx="12192000" cy="3633565"/>
          </a:xfrm>
        </p:spPr>
        <p:txBody>
          <a:bodyPr lIns="180000" tIns="251999">
            <a:normAutofit/>
          </a:bodyPr>
          <a:lstStyle>
            <a:lvl1pPr marL="0" marR="0" indent="0" algn="l" defTabSz="914377" rtl="0" eaLnBrk="1" fontAlgn="auto" latinLnBrk="0" hangingPunct="1">
              <a:lnSpc>
                <a:spcPct val="90000"/>
              </a:lnSpc>
              <a:spcBef>
                <a:spcPts val="1000"/>
              </a:spcBef>
              <a:spcAft>
                <a:spcPts val="0"/>
              </a:spcAft>
              <a:buClrTx/>
              <a:buSzTx/>
              <a:buFont typeface="Arial"/>
              <a:buNone/>
              <a:tabLst/>
              <a:defRPr sz="1200">
                <a:solidFill>
                  <a:schemeClr val="accent6"/>
                </a:solidFill>
              </a:defRPr>
            </a:lvl1pPr>
          </a:lstStyle>
          <a:p>
            <a:r>
              <a:rPr lang="en-US" dirty="0" err="1" smtClean="0"/>
              <a:t>Træk</a:t>
            </a:r>
            <a:r>
              <a:rPr lang="en-US" dirty="0" smtClean="0"/>
              <a:t> </a:t>
            </a:r>
            <a:r>
              <a:rPr lang="en-US" dirty="0" err="1" smtClean="0"/>
              <a:t>dit</a:t>
            </a:r>
            <a:r>
              <a:rPr lang="en-US" dirty="0" smtClean="0"/>
              <a:t> </a:t>
            </a:r>
            <a:r>
              <a:rPr lang="en-US" dirty="0" err="1" smtClean="0"/>
              <a:t>ønskede</a:t>
            </a:r>
            <a:r>
              <a:rPr lang="en-US" dirty="0" smtClean="0"/>
              <a:t> </a:t>
            </a:r>
            <a:r>
              <a:rPr lang="en-US" dirty="0" err="1" smtClean="0"/>
              <a:t>billede</a:t>
            </a:r>
            <a:r>
              <a:rPr lang="en-US" dirty="0" smtClean="0"/>
              <a:t> </a:t>
            </a:r>
            <a:r>
              <a:rPr lang="en-US" dirty="0" err="1" smtClean="0"/>
              <a:t>ind</a:t>
            </a:r>
            <a:r>
              <a:rPr lang="en-US" dirty="0" smtClean="0"/>
              <a:t>, for at </a:t>
            </a:r>
            <a:r>
              <a:rPr lang="en-US" dirty="0" err="1" smtClean="0"/>
              <a:t>tilføje</a:t>
            </a:r>
            <a:r>
              <a:rPr lang="en-US" dirty="0" smtClean="0"/>
              <a:t> </a:t>
            </a:r>
            <a:r>
              <a:rPr lang="en-US" dirty="0" err="1" smtClean="0"/>
              <a:t>det</a:t>
            </a:r>
            <a:endParaRPr lang="en-US" dirty="0" smtClean="0"/>
          </a:p>
        </p:txBody>
      </p:sp>
      <p:sp>
        <p:nvSpPr>
          <p:cNvPr id="6" name="2. Picture opacity" title="2. Picture opacity"/>
          <p:cNvSpPr>
            <a:spLocks noGrp="1"/>
          </p:cNvSpPr>
          <p:nvPr>
            <p:ph sz="quarter" idx="20"/>
          </p:nvPr>
        </p:nvSpPr>
        <p:spPr>
          <a:xfrm>
            <a:off x="-2630077" y="3224434"/>
            <a:ext cx="14822078" cy="3633566"/>
          </a:xfrm>
          <a:solidFill>
            <a:schemeClr val="bg1">
              <a:alpha val="60000"/>
            </a:schemeClr>
          </a:solidFill>
        </p:spPr>
        <p:txBody>
          <a:bodyPr>
            <a:normAutofit/>
          </a:bodyPr>
          <a:lstStyle>
            <a:lvl1pPr>
              <a:defRPr sz="1200"/>
            </a:lvl1pPr>
          </a:lstStyle>
          <a:p>
            <a:pPr lvl="0"/>
            <a:r>
              <a:rPr lang="da-DK" smtClean="0"/>
              <a:t>Rediger typografien i masterens</a:t>
            </a:r>
          </a:p>
        </p:txBody>
      </p:sp>
      <p:sp>
        <p:nvSpPr>
          <p:cNvPr id="15" name="Title"/>
          <p:cNvSpPr>
            <a:spLocks noGrp="1"/>
          </p:cNvSpPr>
          <p:nvPr>
            <p:ph type="title"/>
          </p:nvPr>
        </p:nvSpPr>
        <p:spPr>
          <a:xfrm>
            <a:off x="2963863" y="785369"/>
            <a:ext cx="8893176" cy="1140587"/>
          </a:xfrm>
        </p:spPr>
        <p:txBody>
          <a:bodyPr anchor="b">
            <a:normAutofit/>
          </a:bodyPr>
          <a:lstStyle>
            <a:lvl1pPr algn="r">
              <a:defRPr sz="3600">
                <a:solidFill>
                  <a:srgbClr val="5A5A5A"/>
                </a:solidFill>
              </a:defRPr>
            </a:lvl1pPr>
          </a:lstStyle>
          <a:p>
            <a:r>
              <a:rPr lang="da-DK" smtClean="0"/>
              <a:t>Klik for at redigere i master</a:t>
            </a:r>
            <a:endParaRPr lang="en-US" dirty="0"/>
          </a:p>
        </p:txBody>
      </p:sp>
      <p:sp>
        <p:nvSpPr>
          <p:cNvPr id="16" name="Text"/>
          <p:cNvSpPr>
            <a:spLocks noGrp="1"/>
          </p:cNvSpPr>
          <p:nvPr>
            <p:ph type="body" idx="13"/>
          </p:nvPr>
        </p:nvSpPr>
        <p:spPr>
          <a:xfrm>
            <a:off x="2963861" y="2178369"/>
            <a:ext cx="8882699" cy="1034731"/>
          </a:xfrm>
        </p:spPr>
        <p:txBody>
          <a:bodyPr>
            <a:normAutofit/>
          </a:bodyPr>
          <a:lstStyle>
            <a:lvl1pPr marL="0" indent="0" algn="r">
              <a:buNone/>
              <a:defRPr sz="2000" b="0" i="0">
                <a:solidFill>
                  <a:srgbClr val="5A5A5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smtClean="0"/>
              <a:t>Rediger typografien i masterens</a:t>
            </a:r>
          </a:p>
        </p:txBody>
      </p:sp>
      <p:pic>
        <p:nvPicPr>
          <p:cNvPr id="9" name="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3830" y="653543"/>
            <a:ext cx="8928100" cy="76200"/>
          </a:xfrm>
          <a:prstGeom prst="rect">
            <a:avLst/>
          </a:prstGeom>
        </p:spPr>
      </p:pic>
      <p:sp>
        <p:nvSpPr>
          <p:cNvPr id="11" name="1. SDU + RS logo" title="1. SDU + RS logo"/>
          <p:cNvSpPr>
            <a:spLocks noGrp="1"/>
          </p:cNvSpPr>
          <p:nvPr>
            <p:ph type="pic" sz="quarter" idx="21" hasCustomPrompt="1"/>
          </p:nvPr>
        </p:nvSpPr>
        <p:spPr>
          <a:xfrm>
            <a:off x="334963" y="5869832"/>
            <a:ext cx="1534478" cy="654793"/>
          </a:xfrm>
          <a:blipFill dpi="0" rotWithShape="1">
            <a:blip r:embed="rId3">
              <a:alphaModFix amt="85000"/>
            </a:blip>
            <a:srcRect/>
            <a:stretch>
              <a:fillRect/>
            </a:stretch>
          </a:blipFill>
        </p:spPr>
        <p:txBody>
          <a:bodyPr/>
          <a:lstStyle/>
          <a:p>
            <a:pPr marL="228594" marR="0" lvl="0" indent="-228594" algn="l" defTabSz="914377" rtl="0" eaLnBrk="1" fontAlgn="auto" latinLnBrk="0" hangingPunct="1">
              <a:lnSpc>
                <a:spcPct val="90000"/>
              </a:lnSpc>
              <a:spcBef>
                <a:spcPts val="1000"/>
              </a:spcBef>
              <a:spcAft>
                <a:spcPts val="0"/>
              </a:spcAft>
              <a:buClrTx/>
              <a:buSzTx/>
              <a:buFont typeface="Arial"/>
              <a:buNone/>
              <a:tabLst/>
              <a:defRPr/>
            </a:pPr>
            <a:r>
              <a:rPr lang="en-US" dirty="0" smtClean="0"/>
              <a:t> </a:t>
            </a:r>
            <a:endParaRPr lang="en-US" dirty="0"/>
          </a:p>
        </p:txBody>
      </p:sp>
      <p:pic>
        <p:nvPicPr>
          <p:cNvPr id="10" name="Picture 9"/>
          <p:cNvPicPr>
            <a:picLocks noChangeAspect="1"/>
          </p:cNvPicPr>
          <p:nvPr userDrawn="1"/>
        </p:nvPicPr>
        <p:blipFill>
          <a:blip r:embed="rId4">
            <a:alphaModFix amt="65000"/>
            <a:extLst>
              <a:ext uri="{28A0092B-C50C-407E-A947-70E740481C1C}">
                <a14:useLocalDpi xmlns:a14="http://schemas.microsoft.com/office/drawing/2010/main" val="0"/>
              </a:ext>
            </a:extLst>
          </a:blip>
          <a:stretch>
            <a:fillRect/>
          </a:stretch>
        </p:blipFill>
        <p:spPr>
          <a:xfrm>
            <a:off x="350067" y="361157"/>
            <a:ext cx="1320798" cy="680411"/>
          </a:xfrm>
          <a:prstGeom prst="rect">
            <a:avLst/>
          </a:prstGeom>
        </p:spPr>
      </p:pic>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24"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lide tekstafsnit">
    <p:spTree>
      <p:nvGrpSpPr>
        <p:cNvPr id="1" name=""/>
        <p:cNvGrpSpPr/>
        <p:nvPr/>
      </p:nvGrpSpPr>
      <p:grpSpPr>
        <a:xfrm>
          <a:off x="0" y="0"/>
          <a:ext cx="0" cy="0"/>
          <a:chOff x="0" y="0"/>
          <a:chExt cx="0" cy="0"/>
        </a:xfrm>
      </p:grpSpPr>
      <p:sp>
        <p:nvSpPr>
          <p:cNvPr id="2" name="Title 1"/>
          <p:cNvSpPr>
            <a:spLocks noGrp="1"/>
          </p:cNvSpPr>
          <p:nvPr>
            <p:ph type="ctrTitle"/>
          </p:nvPr>
        </p:nvSpPr>
        <p:spPr>
          <a:xfrm>
            <a:off x="2963863" y="981075"/>
            <a:ext cx="8893176" cy="935038"/>
          </a:xfrm>
        </p:spPr>
        <p:txBody>
          <a:bodyPr anchor="b">
            <a:normAutofit/>
          </a:bodyPr>
          <a:lstStyle>
            <a:lvl1pPr algn="l">
              <a:defRPr sz="3600">
                <a:solidFill>
                  <a:srgbClr val="5A5A5A"/>
                </a:solidFill>
              </a:defRPr>
            </a:lvl1pPr>
          </a:lstStyle>
          <a:p>
            <a:r>
              <a:rPr lang="da-DK" smtClean="0"/>
              <a:t>Klik for at redigere i master</a:t>
            </a:r>
            <a:endParaRPr lang="en-US" dirty="0"/>
          </a:p>
        </p:txBody>
      </p:sp>
      <p:sp>
        <p:nvSpPr>
          <p:cNvPr id="3" name="Subtitle 2"/>
          <p:cNvSpPr>
            <a:spLocks noGrp="1"/>
          </p:cNvSpPr>
          <p:nvPr>
            <p:ph type="subTitle" idx="1"/>
          </p:nvPr>
        </p:nvSpPr>
        <p:spPr>
          <a:xfrm>
            <a:off x="2963865" y="2168525"/>
            <a:ext cx="8893175" cy="3708400"/>
          </a:xfrm>
        </p:spPr>
        <p:txBody>
          <a:bodyPr>
            <a:normAutofit/>
          </a:bodyPr>
          <a:lstStyle>
            <a:lvl1pPr marL="0" indent="0" algn="l">
              <a:buNone/>
              <a:defRPr sz="1800">
                <a:solidFill>
                  <a:srgbClr val="5A5A5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smtClean="0"/>
              <a:t>Klik for at redigere undertiteltypografien i masteren</a:t>
            </a:r>
            <a:endParaRPr lang="en-US" dirty="0"/>
          </a:p>
        </p:txBody>
      </p:sp>
      <p:sp>
        <p:nvSpPr>
          <p:cNvPr id="9" name="Slide Number Placeholder 5"/>
          <p:cNvSpPr>
            <a:spLocks noGrp="1"/>
          </p:cNvSpPr>
          <p:nvPr>
            <p:ph type="sldNum" sz="quarter" idx="12"/>
          </p:nvPr>
        </p:nvSpPr>
        <p:spPr>
          <a:xfrm>
            <a:off x="9113839" y="6129336"/>
            <a:ext cx="2743200" cy="365125"/>
          </a:xfrm>
        </p:spPr>
        <p:txBody>
          <a:bodyPr/>
          <a:lstStyle>
            <a:lvl1pPr>
              <a:defRPr>
                <a:solidFill>
                  <a:srgbClr val="5A5A5A"/>
                </a:solidFill>
              </a:defRPr>
            </a:lvl1pPr>
          </a:lstStyle>
          <a:p>
            <a:fld id="{83488893-2AAA-ED44-AE5C-7120951D6633}" type="slidenum">
              <a:rPr lang="en-US" smtClean="0"/>
              <a:pPr/>
              <a:t>‹nr.›</a:t>
            </a:fld>
            <a:endParaRPr lang="en-US" dirty="0"/>
          </a:p>
        </p:txBody>
      </p:sp>
    </p:spTree>
    <p:extLst>
      <p:ext uri="{BB962C8B-B14F-4D97-AF65-F5344CB8AC3E}">
        <p14:creationId xmlns:p14="http://schemas.microsoft.com/office/powerpoint/2010/main" val="4285786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abel/skema">
    <p:spTree>
      <p:nvGrpSpPr>
        <p:cNvPr id="1" name=""/>
        <p:cNvGrpSpPr/>
        <p:nvPr/>
      </p:nvGrpSpPr>
      <p:grpSpPr>
        <a:xfrm>
          <a:off x="0" y="0"/>
          <a:ext cx="0" cy="0"/>
          <a:chOff x="0" y="0"/>
          <a:chExt cx="0" cy="0"/>
        </a:xfrm>
      </p:grpSpPr>
      <p:sp>
        <p:nvSpPr>
          <p:cNvPr id="2" name="Title 1"/>
          <p:cNvSpPr>
            <a:spLocks noGrp="1"/>
          </p:cNvSpPr>
          <p:nvPr>
            <p:ph type="ctrTitle"/>
          </p:nvPr>
        </p:nvSpPr>
        <p:spPr>
          <a:xfrm>
            <a:off x="2963863" y="981075"/>
            <a:ext cx="8893176" cy="935038"/>
          </a:xfrm>
        </p:spPr>
        <p:txBody>
          <a:bodyPr anchor="b">
            <a:normAutofit/>
          </a:bodyPr>
          <a:lstStyle>
            <a:lvl1pPr algn="l">
              <a:defRPr sz="3600">
                <a:solidFill>
                  <a:srgbClr val="5A5A5A"/>
                </a:solidFill>
              </a:defRPr>
            </a:lvl1pPr>
          </a:lstStyle>
          <a:p>
            <a:r>
              <a:rPr lang="da-DK" smtClean="0"/>
              <a:t>Klik for at redigere i master</a:t>
            </a:r>
            <a:endParaRPr lang="en-US" dirty="0"/>
          </a:p>
        </p:txBody>
      </p:sp>
      <p:sp>
        <p:nvSpPr>
          <p:cNvPr id="9" name="Slide Number Placeholder 5"/>
          <p:cNvSpPr>
            <a:spLocks noGrp="1"/>
          </p:cNvSpPr>
          <p:nvPr>
            <p:ph type="sldNum" sz="quarter" idx="12"/>
          </p:nvPr>
        </p:nvSpPr>
        <p:spPr>
          <a:xfrm>
            <a:off x="9113839" y="6129336"/>
            <a:ext cx="2743200" cy="365125"/>
          </a:xfrm>
        </p:spPr>
        <p:txBody>
          <a:bodyPr/>
          <a:lstStyle/>
          <a:p>
            <a:fld id="{83488893-2AAA-ED44-AE5C-7120951D6633}" type="slidenum">
              <a:rPr lang="en-US" smtClean="0"/>
              <a:t>‹nr.›</a:t>
            </a:fld>
            <a:endParaRPr lang="en-US" dirty="0"/>
          </a:p>
        </p:txBody>
      </p:sp>
      <p:sp>
        <p:nvSpPr>
          <p:cNvPr id="5" name="Table Placeholder 4"/>
          <p:cNvSpPr>
            <a:spLocks noGrp="1"/>
          </p:cNvSpPr>
          <p:nvPr>
            <p:ph type="tbl" sz="quarter" idx="13"/>
          </p:nvPr>
        </p:nvSpPr>
        <p:spPr>
          <a:xfrm>
            <a:off x="2963865" y="2168525"/>
            <a:ext cx="8893175" cy="3708400"/>
          </a:xfrm>
          <a:noFill/>
        </p:spPr>
        <p:txBody>
          <a:bodyPr>
            <a:normAutofit/>
          </a:bodyPr>
          <a:lstStyle>
            <a:lvl1pPr>
              <a:defRPr sz="1400" baseline="0">
                <a:solidFill>
                  <a:srgbClr val="5A5A5A"/>
                </a:solidFill>
              </a:defRPr>
            </a:lvl1pPr>
          </a:lstStyle>
          <a:p>
            <a:r>
              <a:rPr lang="da-DK" smtClean="0"/>
              <a:t>Klik på ikonet for at tilføje en tabel</a:t>
            </a:r>
            <a:endParaRPr lang="en-US" dirty="0"/>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lide punktafsnit">
    <p:spTree>
      <p:nvGrpSpPr>
        <p:cNvPr id="1" name=""/>
        <p:cNvGrpSpPr/>
        <p:nvPr/>
      </p:nvGrpSpPr>
      <p:grpSpPr>
        <a:xfrm>
          <a:off x="0" y="0"/>
          <a:ext cx="0" cy="0"/>
          <a:chOff x="0" y="0"/>
          <a:chExt cx="0" cy="0"/>
        </a:xfrm>
      </p:grpSpPr>
      <p:sp>
        <p:nvSpPr>
          <p:cNvPr id="2" name="Title 1"/>
          <p:cNvSpPr>
            <a:spLocks noGrp="1"/>
          </p:cNvSpPr>
          <p:nvPr>
            <p:ph type="title"/>
          </p:nvPr>
        </p:nvSpPr>
        <p:spPr>
          <a:xfrm>
            <a:off x="2963864" y="981075"/>
            <a:ext cx="8703881" cy="935037"/>
          </a:xfrm>
        </p:spPr>
        <p:txBody>
          <a:bodyPr anchor="b"/>
          <a:lstStyle>
            <a:lvl1pPr>
              <a:defRPr>
                <a:solidFill>
                  <a:srgbClr val="5A5A5A"/>
                </a:solidFill>
              </a:defRPr>
            </a:lvl1pPr>
          </a:lstStyle>
          <a:p>
            <a:r>
              <a:rPr lang="da-DK" smtClean="0"/>
              <a:t>Klik for at redigere i master</a:t>
            </a:r>
            <a:endParaRPr lang="en-US" dirty="0"/>
          </a:p>
        </p:txBody>
      </p:sp>
      <p:sp>
        <p:nvSpPr>
          <p:cNvPr id="3" name="Content Placeholder 2"/>
          <p:cNvSpPr>
            <a:spLocks noGrp="1"/>
          </p:cNvSpPr>
          <p:nvPr>
            <p:ph idx="1"/>
          </p:nvPr>
        </p:nvSpPr>
        <p:spPr>
          <a:xfrm>
            <a:off x="2963865" y="2168525"/>
            <a:ext cx="8893175" cy="370840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14" name="Slide Number Placeholder 5"/>
          <p:cNvSpPr>
            <a:spLocks noGrp="1"/>
          </p:cNvSpPr>
          <p:nvPr>
            <p:ph type="sldNum" sz="quarter" idx="12"/>
          </p:nvPr>
        </p:nvSpPr>
        <p:spPr>
          <a:xfrm>
            <a:off x="9113839" y="6129336"/>
            <a:ext cx="2743200" cy="365125"/>
          </a:xfrm>
        </p:spPr>
        <p:txBody>
          <a:bodyPr/>
          <a:lstStyle>
            <a:lvl1pPr>
              <a:defRPr>
                <a:solidFill>
                  <a:srgbClr val="5A5A5A"/>
                </a:solidFill>
              </a:defRPr>
            </a:lvl1pPr>
          </a:lstStyle>
          <a:p>
            <a:fld id="{83488893-2AAA-ED44-AE5C-7120951D6633}" type="slidenum">
              <a:rPr lang="en-US" smtClean="0"/>
              <a:pPr/>
              <a:t>‹nr.›</a:t>
            </a:fld>
            <a:endParaRPr lang="en-US" dirty="0"/>
          </a:p>
        </p:txBody>
      </p:sp>
    </p:spTree>
    <p:extLst>
      <p:ext uri="{BB962C8B-B14F-4D97-AF65-F5344CB8AC3E}">
        <p14:creationId xmlns:p14="http://schemas.microsoft.com/office/powerpoint/2010/main" val="4609327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Slide dobblet punktafsnit">
    <p:spTree>
      <p:nvGrpSpPr>
        <p:cNvPr id="1" name=""/>
        <p:cNvGrpSpPr/>
        <p:nvPr/>
      </p:nvGrpSpPr>
      <p:grpSpPr>
        <a:xfrm>
          <a:off x="0" y="0"/>
          <a:ext cx="0" cy="0"/>
          <a:chOff x="0" y="0"/>
          <a:chExt cx="0" cy="0"/>
        </a:xfrm>
      </p:grpSpPr>
      <p:sp>
        <p:nvSpPr>
          <p:cNvPr id="2" name="Title 1"/>
          <p:cNvSpPr>
            <a:spLocks noGrp="1"/>
          </p:cNvSpPr>
          <p:nvPr>
            <p:ph type="title"/>
          </p:nvPr>
        </p:nvSpPr>
        <p:spPr>
          <a:xfrm>
            <a:off x="2963863" y="981186"/>
            <a:ext cx="8893175" cy="934927"/>
          </a:xfrm>
        </p:spPr>
        <p:txBody>
          <a:bodyPr/>
          <a:lstStyle/>
          <a:p>
            <a:r>
              <a:rPr lang="da-DK" smtClean="0"/>
              <a:t>Klik for at redigere i master</a:t>
            </a:r>
            <a:endParaRPr lang="en-US"/>
          </a:p>
        </p:txBody>
      </p:sp>
      <p:sp>
        <p:nvSpPr>
          <p:cNvPr id="3" name="Content Placeholder 2"/>
          <p:cNvSpPr>
            <a:spLocks noGrp="1"/>
          </p:cNvSpPr>
          <p:nvPr>
            <p:ph sz="half" idx="1"/>
          </p:nvPr>
        </p:nvSpPr>
        <p:spPr>
          <a:xfrm>
            <a:off x="2963863" y="2168525"/>
            <a:ext cx="4320000" cy="3714209"/>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7537037" y="2168525"/>
            <a:ext cx="4320000" cy="370840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Slide Number Placeholder 6"/>
          <p:cNvSpPr>
            <a:spLocks noGrp="1"/>
          </p:cNvSpPr>
          <p:nvPr>
            <p:ph type="sldNum" sz="quarter" idx="12"/>
          </p:nvPr>
        </p:nvSpPr>
        <p:spPr/>
        <p:txBody>
          <a:bodyPr/>
          <a:lstStyle>
            <a:lvl1pPr>
              <a:defRPr>
                <a:solidFill>
                  <a:srgbClr val="5A5A5A"/>
                </a:solidFill>
              </a:defRPr>
            </a:lvl1pPr>
          </a:lstStyle>
          <a:p>
            <a:fld id="{83488893-2AAA-ED44-AE5C-7120951D6633}" type="slidenum">
              <a:rPr lang="en-US" smtClean="0"/>
              <a:pPr/>
              <a:t>‹nr.›</a:t>
            </a:fld>
            <a:endParaRPr lang="en-US" dirty="0"/>
          </a:p>
        </p:txBody>
      </p:sp>
    </p:spTree>
    <p:extLst>
      <p:ext uri="{BB962C8B-B14F-4D97-AF65-F5344CB8AC3E}">
        <p14:creationId xmlns:p14="http://schemas.microsoft.com/office/powerpoint/2010/main" val="158638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unktafsnit med noter">
    <p:spTree>
      <p:nvGrpSpPr>
        <p:cNvPr id="1" name=""/>
        <p:cNvGrpSpPr/>
        <p:nvPr/>
      </p:nvGrpSpPr>
      <p:grpSpPr>
        <a:xfrm>
          <a:off x="0" y="0"/>
          <a:ext cx="0" cy="0"/>
          <a:chOff x="0" y="0"/>
          <a:chExt cx="0" cy="0"/>
        </a:xfrm>
      </p:grpSpPr>
      <p:sp>
        <p:nvSpPr>
          <p:cNvPr id="2" name="Title 1"/>
          <p:cNvSpPr>
            <a:spLocks noGrp="1"/>
          </p:cNvSpPr>
          <p:nvPr>
            <p:ph type="title"/>
          </p:nvPr>
        </p:nvSpPr>
        <p:spPr>
          <a:xfrm>
            <a:off x="2963865" y="987425"/>
            <a:ext cx="8893175" cy="928688"/>
          </a:xfrm>
        </p:spPr>
        <p:txBody>
          <a:bodyPr anchor="b">
            <a:normAutofit/>
          </a:bodyPr>
          <a:lstStyle>
            <a:lvl1pPr>
              <a:defRPr sz="3600"/>
            </a:lvl1pPr>
          </a:lstStyle>
          <a:p>
            <a:r>
              <a:rPr lang="da-DK" smtClean="0"/>
              <a:t>Klik for at redigere i master</a:t>
            </a:r>
            <a:endParaRPr lang="en-US"/>
          </a:p>
        </p:txBody>
      </p:sp>
      <p:sp>
        <p:nvSpPr>
          <p:cNvPr id="4" name="Text Placeholder 3"/>
          <p:cNvSpPr>
            <a:spLocks noGrp="1"/>
          </p:cNvSpPr>
          <p:nvPr>
            <p:ph type="body" sz="half" idx="2"/>
          </p:nvPr>
        </p:nvSpPr>
        <p:spPr>
          <a:xfrm>
            <a:off x="334965" y="2168525"/>
            <a:ext cx="2398076" cy="3708400"/>
          </a:xfrm>
        </p:spPr>
        <p:txBody>
          <a:bodyPr>
            <a:normAutofit/>
          </a:bodyPr>
          <a:lstStyle>
            <a:lvl1pPr marL="0" indent="0">
              <a:lnSpc>
                <a:spcPct val="150000"/>
              </a:lnSpc>
              <a:spcAft>
                <a:spcPts val="1200"/>
              </a:spcAft>
              <a:buNone/>
              <a:defRPr sz="1200">
                <a:solidFill>
                  <a:srgbClr val="5A5A5A"/>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a-DK" smtClean="0"/>
              <a:t>Rediger typografien i masterens</a:t>
            </a:r>
          </a:p>
        </p:txBody>
      </p:sp>
      <p:sp>
        <p:nvSpPr>
          <p:cNvPr id="7" name="Slide Number Placeholder 6"/>
          <p:cNvSpPr>
            <a:spLocks noGrp="1"/>
          </p:cNvSpPr>
          <p:nvPr>
            <p:ph type="sldNum" sz="quarter" idx="12"/>
          </p:nvPr>
        </p:nvSpPr>
        <p:spPr/>
        <p:txBody>
          <a:bodyPr/>
          <a:lstStyle>
            <a:lvl1pPr>
              <a:defRPr>
                <a:solidFill>
                  <a:srgbClr val="5A5A5A"/>
                </a:solidFill>
              </a:defRPr>
            </a:lvl1pPr>
          </a:lstStyle>
          <a:p>
            <a:fld id="{83488893-2AAA-ED44-AE5C-7120951D6633}" type="slidenum">
              <a:rPr lang="en-US" smtClean="0"/>
              <a:pPr/>
              <a:t>‹nr.›</a:t>
            </a:fld>
            <a:endParaRPr lang="en-US" dirty="0"/>
          </a:p>
        </p:txBody>
      </p:sp>
      <p:sp>
        <p:nvSpPr>
          <p:cNvPr id="8" name="Content Placeholder 2"/>
          <p:cNvSpPr>
            <a:spLocks noGrp="1"/>
          </p:cNvSpPr>
          <p:nvPr>
            <p:ph idx="1"/>
          </p:nvPr>
        </p:nvSpPr>
        <p:spPr>
          <a:xfrm>
            <a:off x="2963865" y="2168525"/>
            <a:ext cx="8893175" cy="370840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Tree>
    <p:extLst>
      <p:ext uri="{BB962C8B-B14F-4D97-AF65-F5344CB8AC3E}">
        <p14:creationId xmlns:p14="http://schemas.microsoft.com/office/powerpoint/2010/main" val="6597372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billede med n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63865" y="2168525"/>
            <a:ext cx="8893175" cy="37084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a-DK" smtClean="0"/>
              <a:t>Klik på ikonet for at tilføje et billede</a:t>
            </a:r>
            <a:endParaRPr lang="en-US"/>
          </a:p>
        </p:txBody>
      </p:sp>
      <p:sp>
        <p:nvSpPr>
          <p:cNvPr id="7" name="Slide Number Placeholder 6"/>
          <p:cNvSpPr>
            <a:spLocks noGrp="1"/>
          </p:cNvSpPr>
          <p:nvPr>
            <p:ph type="sldNum" sz="quarter" idx="12"/>
          </p:nvPr>
        </p:nvSpPr>
        <p:spPr/>
        <p:txBody>
          <a:bodyPr/>
          <a:lstStyle>
            <a:lvl1pPr>
              <a:defRPr>
                <a:solidFill>
                  <a:srgbClr val="5A5A5A"/>
                </a:solidFill>
              </a:defRPr>
            </a:lvl1pPr>
          </a:lstStyle>
          <a:p>
            <a:fld id="{83488893-2AAA-ED44-AE5C-7120951D6633}" type="slidenum">
              <a:rPr lang="en-US" smtClean="0"/>
              <a:pPr/>
              <a:t>‹nr.›</a:t>
            </a:fld>
            <a:endParaRPr lang="en-US" dirty="0"/>
          </a:p>
        </p:txBody>
      </p:sp>
      <p:sp>
        <p:nvSpPr>
          <p:cNvPr id="8" name="Title 1"/>
          <p:cNvSpPr>
            <a:spLocks noGrp="1"/>
          </p:cNvSpPr>
          <p:nvPr>
            <p:ph type="title"/>
          </p:nvPr>
        </p:nvSpPr>
        <p:spPr>
          <a:xfrm>
            <a:off x="2963865" y="987425"/>
            <a:ext cx="8893175" cy="928688"/>
          </a:xfrm>
        </p:spPr>
        <p:txBody>
          <a:bodyPr anchor="b">
            <a:normAutofit/>
          </a:bodyPr>
          <a:lstStyle>
            <a:lvl1pPr>
              <a:defRPr sz="3600"/>
            </a:lvl1pPr>
          </a:lstStyle>
          <a:p>
            <a:r>
              <a:rPr lang="da-DK" smtClean="0"/>
              <a:t>Klik for at redigere i master</a:t>
            </a:r>
            <a:endParaRPr lang="en-US"/>
          </a:p>
        </p:txBody>
      </p:sp>
      <p:sp>
        <p:nvSpPr>
          <p:cNvPr id="9" name="Text Placeholder 3"/>
          <p:cNvSpPr>
            <a:spLocks noGrp="1"/>
          </p:cNvSpPr>
          <p:nvPr>
            <p:ph type="body" sz="half" idx="2"/>
          </p:nvPr>
        </p:nvSpPr>
        <p:spPr>
          <a:xfrm>
            <a:off x="334965" y="2168525"/>
            <a:ext cx="2398076" cy="3708400"/>
          </a:xfrm>
        </p:spPr>
        <p:txBody>
          <a:bodyPr>
            <a:normAutofit/>
          </a:bodyPr>
          <a:lstStyle>
            <a:lvl1pPr marL="0" indent="0">
              <a:lnSpc>
                <a:spcPct val="1500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a-DK" smtClean="0"/>
              <a:t>Rediger typografien i masterens</a:t>
            </a:r>
          </a:p>
        </p:txBody>
      </p:sp>
    </p:spTree>
    <p:extLst>
      <p:ext uri="{BB962C8B-B14F-4D97-AF65-F5344CB8AC3E}">
        <p14:creationId xmlns:p14="http://schemas.microsoft.com/office/powerpoint/2010/main" val="7459417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4">
            <a:alphaModFix amt="85000"/>
            <a:duotone>
              <a:prstClr val="black"/>
              <a:schemeClr val="tx2">
                <a:tint val="45000"/>
                <a:satMod val="400000"/>
              </a:schemeClr>
            </a:duotone>
            <a:lum bright="-20000" contrast="-40000"/>
            <a:extLst>
              <a:ext uri="{28A0092B-C50C-407E-A947-70E740481C1C}">
                <a14:useLocalDpi xmlns:a14="http://schemas.microsoft.com/office/drawing/2010/main" val="0"/>
              </a:ext>
            </a:extLst>
          </a:blip>
          <a:stretch>
            <a:fillRect/>
          </a:stretch>
        </p:blipFill>
        <p:spPr>
          <a:xfrm>
            <a:off x="349251" y="365125"/>
            <a:ext cx="977900" cy="355600"/>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53830" y="653543"/>
            <a:ext cx="8928100" cy="76200"/>
          </a:xfrm>
          <a:prstGeom prst="rect">
            <a:avLst/>
          </a:prstGeom>
        </p:spPr>
      </p:pic>
      <p:sp>
        <p:nvSpPr>
          <p:cNvPr id="2" name="Title Placeholder 1"/>
          <p:cNvSpPr>
            <a:spLocks noGrp="1"/>
          </p:cNvSpPr>
          <p:nvPr>
            <p:ph type="title"/>
          </p:nvPr>
        </p:nvSpPr>
        <p:spPr>
          <a:xfrm>
            <a:off x="2963863" y="981186"/>
            <a:ext cx="8893175" cy="934927"/>
          </a:xfrm>
          <a:prstGeom prst="rect">
            <a:avLst/>
          </a:prstGeom>
        </p:spPr>
        <p:txBody>
          <a:bodyPr vert="horz" lIns="0" tIns="0" rIns="0" bIns="0" rtlCol="0" anchor="b" anchorCtr="0">
            <a:normAutofit/>
          </a:bodyPr>
          <a:lstStyle/>
          <a:p>
            <a:r>
              <a:rPr lang="da-DK" dirty="0" smtClean="0"/>
              <a:t>Klik for at redigere i master</a:t>
            </a:r>
            <a:endParaRPr lang="en-US" dirty="0"/>
          </a:p>
        </p:txBody>
      </p:sp>
      <p:sp>
        <p:nvSpPr>
          <p:cNvPr id="3" name="Text Placeholder 2"/>
          <p:cNvSpPr>
            <a:spLocks noGrp="1"/>
          </p:cNvSpPr>
          <p:nvPr>
            <p:ph type="body" idx="1"/>
          </p:nvPr>
        </p:nvSpPr>
        <p:spPr>
          <a:xfrm>
            <a:off x="2963863" y="2168525"/>
            <a:ext cx="8893175" cy="3720047"/>
          </a:xfrm>
          <a:prstGeom prst="rect">
            <a:avLst/>
          </a:prstGeom>
        </p:spPr>
        <p:txBody>
          <a:bodyPr vert="horz" lIns="0" tIns="0" rIns="0" bIns="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a:p>
        </p:txBody>
      </p:sp>
      <p:sp>
        <p:nvSpPr>
          <p:cNvPr id="6" name="Slide Number Placeholder 5"/>
          <p:cNvSpPr>
            <a:spLocks noGrp="1"/>
          </p:cNvSpPr>
          <p:nvPr>
            <p:ph type="sldNum" sz="quarter" idx="4"/>
          </p:nvPr>
        </p:nvSpPr>
        <p:spPr>
          <a:xfrm>
            <a:off x="9113839" y="6128465"/>
            <a:ext cx="2743200" cy="361235"/>
          </a:xfrm>
          <a:prstGeom prst="rect">
            <a:avLst/>
          </a:prstGeom>
        </p:spPr>
        <p:txBody>
          <a:bodyPr vert="horz" lIns="0" tIns="0" rIns="0" bIns="0" rtlCol="0" anchor="b" anchorCtr="0"/>
          <a:lstStyle>
            <a:lvl1pPr algn="r">
              <a:defRPr sz="800" b="0" i="0">
                <a:solidFill>
                  <a:srgbClr val="5A5A5A"/>
                </a:solidFill>
                <a:latin typeface="Roboto Condensed" charset="0"/>
                <a:ea typeface="Roboto Condensed" charset="0"/>
                <a:cs typeface="Roboto Condensed" charset="0"/>
              </a:defRPr>
            </a:lvl1pPr>
          </a:lstStyle>
          <a:p>
            <a:fld id="{83488893-2AAA-ED44-AE5C-7120951D6633}" type="slidenum">
              <a:rPr lang="en-US" smtClean="0"/>
              <a:pPr/>
              <a:t>‹nr.›</a:t>
            </a:fld>
            <a:endParaRPr lang="en-US" dirty="0"/>
          </a:p>
        </p:txBody>
      </p:sp>
      <p:pic>
        <p:nvPicPr>
          <p:cNvPr id="13" name="Picture 12"/>
          <p:cNvPicPr>
            <a:picLocks noChangeAspect="1"/>
          </p:cNvPicPr>
          <p:nvPr/>
        </p:nvPicPr>
        <p:blipFill>
          <a:blip r:embed="rId16">
            <a:alphaModFix amt="85000"/>
            <a:lum bright="-20000" contrast="-40000"/>
            <a:extLst>
              <a:ext uri="{28A0092B-C50C-407E-A947-70E740481C1C}">
                <a14:useLocalDpi xmlns:a14="http://schemas.microsoft.com/office/drawing/2010/main" val="0"/>
              </a:ext>
            </a:extLst>
          </a:blip>
          <a:stretch>
            <a:fillRect/>
          </a:stretch>
        </p:blipFill>
        <p:spPr>
          <a:xfrm>
            <a:off x="334963" y="5869833"/>
            <a:ext cx="1534477" cy="657632"/>
          </a:xfrm>
          <a:prstGeom prst="rect">
            <a:avLst/>
          </a:prstGeom>
        </p:spPr>
      </p:pic>
    </p:spTree>
    <p:extLst>
      <p:ext uri="{BB962C8B-B14F-4D97-AF65-F5344CB8AC3E}">
        <p14:creationId xmlns:p14="http://schemas.microsoft.com/office/powerpoint/2010/main" val="3899892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6" r:id="rId3"/>
    <p:sldLayoutId id="2147483649" r:id="rId4"/>
    <p:sldLayoutId id="2147483664" r:id="rId5"/>
    <p:sldLayoutId id="2147483650" r:id="rId6"/>
    <p:sldLayoutId id="2147483652" r:id="rId7"/>
    <p:sldLayoutId id="2147483656" r:id="rId8"/>
    <p:sldLayoutId id="2147483657" r:id="rId9"/>
    <p:sldLayoutId id="2147483662" r:id="rId10"/>
    <p:sldLayoutId id="2147483663" r:id="rId11"/>
    <p:sldLayoutId id="2147483661" r:id="rId12"/>
  </p:sldLayoutIdLst>
  <p:timing>
    <p:tnLst>
      <p:par>
        <p:cTn id="1" dur="indefinite" restart="never" nodeType="tmRoot"/>
      </p:par>
    </p:tnLst>
  </p:timing>
  <p:hf hdr="0" dt="0"/>
  <p:txStyles>
    <p:titleStyle>
      <a:lvl1pPr algn="l" defTabSz="914377" rtl="0" eaLnBrk="1" latinLnBrk="0" hangingPunct="1">
        <a:lnSpc>
          <a:spcPct val="90000"/>
        </a:lnSpc>
        <a:spcBef>
          <a:spcPct val="0"/>
        </a:spcBef>
        <a:buNone/>
        <a:defRPr sz="3600" b="1" i="0" kern="1200">
          <a:solidFill>
            <a:srgbClr val="5A5A5A"/>
          </a:solidFill>
          <a:latin typeface="Roboto Condensed" charset="0"/>
          <a:ea typeface="Roboto Condensed" charset="0"/>
          <a:cs typeface="Roboto Condensed" charset="0"/>
        </a:defRPr>
      </a:lvl1pPr>
    </p:titleStyle>
    <p:bodyStyle>
      <a:lvl1pPr marL="228594" indent="-228594" algn="l" defTabSz="914377" rtl="0" eaLnBrk="1" latinLnBrk="0" hangingPunct="1">
        <a:lnSpc>
          <a:spcPct val="90000"/>
        </a:lnSpc>
        <a:spcBef>
          <a:spcPts val="1000"/>
        </a:spcBef>
        <a:buFont typeface="Arial"/>
        <a:buChar char="•"/>
        <a:defRPr sz="1800" b="0" i="0" kern="1200">
          <a:solidFill>
            <a:srgbClr val="5A5A5A"/>
          </a:solidFill>
          <a:latin typeface="Roboto Condensed Light" charset="0"/>
          <a:ea typeface="Roboto Condensed Light" charset="0"/>
          <a:cs typeface="Roboto Condensed Light" charset="0"/>
        </a:defRPr>
      </a:lvl1pPr>
      <a:lvl2pPr marL="685783" indent="-228594" algn="l" defTabSz="914377" rtl="0" eaLnBrk="1" latinLnBrk="0" hangingPunct="1">
        <a:lnSpc>
          <a:spcPct val="90000"/>
        </a:lnSpc>
        <a:spcBef>
          <a:spcPts val="500"/>
        </a:spcBef>
        <a:buFont typeface="Arial"/>
        <a:buChar char="•"/>
        <a:defRPr sz="1600" b="0" i="0" kern="1200">
          <a:solidFill>
            <a:srgbClr val="5A5A5A"/>
          </a:solidFill>
          <a:latin typeface="Roboto Condensed Light" charset="0"/>
          <a:ea typeface="Roboto Condensed Light" charset="0"/>
          <a:cs typeface="Roboto Condensed Light" charset="0"/>
        </a:defRPr>
      </a:lvl2pPr>
      <a:lvl3pPr marL="1142971" indent="-228594" algn="l" defTabSz="914377" rtl="0" eaLnBrk="1" latinLnBrk="0" hangingPunct="1">
        <a:lnSpc>
          <a:spcPct val="90000"/>
        </a:lnSpc>
        <a:spcBef>
          <a:spcPts val="500"/>
        </a:spcBef>
        <a:buFont typeface="Arial"/>
        <a:buChar char="•"/>
        <a:defRPr sz="1400" b="0" i="0" kern="1200">
          <a:solidFill>
            <a:srgbClr val="5A5A5A"/>
          </a:solidFill>
          <a:latin typeface="Roboto Condensed" charset="0"/>
          <a:ea typeface="Roboto Condensed" charset="0"/>
          <a:cs typeface="Roboto Condensed" charset="0"/>
        </a:defRPr>
      </a:lvl3pPr>
      <a:lvl4pPr marL="1600160" indent="-228594" algn="l" defTabSz="914377" rtl="0" eaLnBrk="1" latinLnBrk="0" hangingPunct="1">
        <a:lnSpc>
          <a:spcPct val="90000"/>
        </a:lnSpc>
        <a:spcBef>
          <a:spcPts val="500"/>
        </a:spcBef>
        <a:buFont typeface="Arial"/>
        <a:buChar char="•"/>
        <a:defRPr sz="1200" b="0" i="0" kern="1200">
          <a:solidFill>
            <a:srgbClr val="5A5A5A"/>
          </a:solidFill>
          <a:latin typeface="Roboto Condensed" charset="0"/>
          <a:ea typeface="Roboto Condensed" charset="0"/>
          <a:cs typeface="Roboto Condensed" charset="0"/>
        </a:defRPr>
      </a:lvl4pPr>
      <a:lvl5pPr marL="2057349" indent="-228594" algn="l" defTabSz="914377" rtl="0" eaLnBrk="1" latinLnBrk="0" hangingPunct="1">
        <a:lnSpc>
          <a:spcPct val="90000"/>
        </a:lnSpc>
        <a:spcBef>
          <a:spcPts val="500"/>
        </a:spcBef>
        <a:buFont typeface="Arial"/>
        <a:buChar char="•"/>
        <a:defRPr sz="1200" b="0" i="0" kern="1200">
          <a:solidFill>
            <a:srgbClr val="5A5A5A"/>
          </a:solidFill>
          <a:latin typeface="Roboto Condensed" charset="0"/>
          <a:ea typeface="Roboto Condensed" charset="0"/>
          <a:cs typeface="Roboto Condensed"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19" userDrawn="1">
          <p15:clr>
            <a:srgbClr val="F26B43"/>
          </p15:clr>
        </p15:guide>
        <p15:guide id="2" pos="1867" userDrawn="1">
          <p15:clr>
            <a:srgbClr val="F26B43"/>
          </p15:clr>
        </p15:guide>
        <p15:guide id="3" pos="211" userDrawn="1">
          <p15:clr>
            <a:srgbClr val="F26B43"/>
          </p15:clr>
        </p15:guide>
        <p15:guide id="4" pos="7469" userDrawn="1">
          <p15:clr>
            <a:srgbClr val="F26B43"/>
          </p15:clr>
        </p15:guide>
        <p15:guide id="5" orient="horz" pos="3703" userDrawn="1">
          <p15:clr>
            <a:srgbClr val="F26B43"/>
          </p15:clr>
        </p15:guide>
        <p15:guide id="6" orient="horz" pos="232" userDrawn="1">
          <p15:clr>
            <a:srgbClr val="F26B43"/>
          </p15:clr>
        </p15:guide>
        <p15:guide id="7" orient="horz" pos="4088" userDrawn="1">
          <p15:clr>
            <a:srgbClr val="F26B43"/>
          </p15:clr>
        </p15:guide>
        <p15:guide id="10" orient="horz" pos="3929" userDrawn="1">
          <p15:clr>
            <a:srgbClr val="F26B43"/>
          </p15:clr>
        </p15:guide>
        <p15:guide id="11" orient="horz" pos="4029" userDrawn="1">
          <p15:clr>
            <a:srgbClr val="F26B43"/>
          </p15:clr>
        </p15:guide>
        <p15:guide id="12" orient="horz" pos="1366" userDrawn="1">
          <p15:clr>
            <a:srgbClr val="F26B43"/>
          </p15:clr>
        </p15:guide>
        <p15:guide id="13" orient="horz" pos="12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frontiersin.org/articles/10.3389/fsoc.2023.1161021/ful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s://vbn.aau.dk/en/publications/hospicefilosofi-i-praksis-eksistentielandelig-omsorg-for-d%C3%B8ende-p" TargetMode="External"/><Relationship Id="rId3" Type="http://schemas.openxmlformats.org/officeDocument/2006/relationships/image" Target="../media/image17.png"/><Relationship Id="rId7" Type="http://schemas.openxmlformats.org/officeDocument/2006/relationships/hyperlink" Target="https://www.frontiersin.org/articles/10.3389/fsoc.2023.1161021/full"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rehpa.dk/wp-content/uploads/2021/04/REHPA-rapport-Usaedvanlige-livsafslutninger.pdf" TargetMode="External"/><Relationship Id="rId5" Type="http://schemas.openxmlformats.org/officeDocument/2006/relationships/image" Target="../media/image18.png"/><Relationship Id="rId10" Type="http://schemas.openxmlformats.org/officeDocument/2006/relationships/hyperlink" Target="https://tidsskrift.dk/sygdomogsamfund/article/view/132014" TargetMode="External"/><Relationship Id="rId4" Type="http://schemas.openxmlformats.org/officeDocument/2006/relationships/image" Target="../media/image7.png"/><Relationship Id="rId9" Type="http://schemas.openxmlformats.org/officeDocument/2006/relationships/hyperlink" Target="https://www.tandfonline.com/doi/abs/10.1080/13576275.2020.1803249?journalCode=cmrt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Resonans i dødens nærvær – et perspektiv på spiritualitet</a:t>
            </a:r>
            <a:endParaRPr lang="da-DK" dirty="0"/>
          </a:p>
        </p:txBody>
      </p:sp>
      <p:sp>
        <p:nvSpPr>
          <p:cNvPr id="3" name="Pladsholder til tekst 2"/>
          <p:cNvSpPr>
            <a:spLocks noGrp="1"/>
          </p:cNvSpPr>
          <p:nvPr>
            <p:ph type="body" idx="13"/>
          </p:nvPr>
        </p:nvSpPr>
        <p:spPr>
          <a:xfrm>
            <a:off x="2973097" y="2178369"/>
            <a:ext cx="8882699" cy="1034731"/>
          </a:xfrm>
        </p:spPr>
        <p:txBody>
          <a:bodyPr/>
          <a:lstStyle/>
          <a:p>
            <a:endParaRPr lang="da-DK" dirty="0"/>
          </a:p>
        </p:txBody>
      </p:sp>
      <p:pic>
        <p:nvPicPr>
          <p:cNvPr id="4" name="Billede 3"/>
          <p:cNvPicPr>
            <a:picLocks noChangeAspect="1"/>
          </p:cNvPicPr>
          <p:nvPr/>
        </p:nvPicPr>
        <p:blipFill>
          <a:blip r:embed="rId2"/>
          <a:stretch>
            <a:fillRect/>
          </a:stretch>
        </p:blipFill>
        <p:spPr>
          <a:xfrm>
            <a:off x="225402" y="1117573"/>
            <a:ext cx="1201016" cy="1060796"/>
          </a:xfrm>
          <a:prstGeom prst="rect">
            <a:avLst/>
          </a:prstGeom>
        </p:spPr>
      </p:pic>
      <p:pic>
        <p:nvPicPr>
          <p:cNvPr id="5" name="Billede 4"/>
          <p:cNvPicPr>
            <a:picLocks noChangeAspect="1"/>
          </p:cNvPicPr>
          <p:nvPr/>
        </p:nvPicPr>
        <p:blipFill>
          <a:blip r:embed="rId3"/>
          <a:stretch>
            <a:fillRect/>
          </a:stretch>
        </p:blipFill>
        <p:spPr>
          <a:xfrm>
            <a:off x="1662233" y="1188276"/>
            <a:ext cx="2456901" cy="737680"/>
          </a:xfrm>
          <a:prstGeom prst="rect">
            <a:avLst/>
          </a:prstGeom>
        </p:spPr>
      </p:pic>
      <p:pic>
        <p:nvPicPr>
          <p:cNvPr id="6" name="Billede 5"/>
          <p:cNvPicPr>
            <a:picLocks noChangeAspect="1"/>
          </p:cNvPicPr>
          <p:nvPr/>
        </p:nvPicPr>
        <p:blipFill>
          <a:blip r:embed="rId4"/>
          <a:stretch>
            <a:fillRect/>
          </a:stretch>
        </p:blipFill>
        <p:spPr>
          <a:xfrm>
            <a:off x="225402" y="2178369"/>
            <a:ext cx="4560203" cy="1079086"/>
          </a:xfrm>
          <a:prstGeom prst="rect">
            <a:avLst/>
          </a:prstGeom>
        </p:spPr>
      </p:pic>
    </p:spTree>
    <p:extLst>
      <p:ext uri="{BB962C8B-B14F-4D97-AF65-F5344CB8AC3E}">
        <p14:creationId xmlns:p14="http://schemas.microsoft.com/office/powerpoint/2010/main" val="4030098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Fra </a:t>
            </a:r>
            <a:r>
              <a:rPr lang="en-GB" dirty="0" err="1" smtClean="0"/>
              <a:t>kontrol</a:t>
            </a:r>
            <a:r>
              <a:rPr lang="en-GB" dirty="0" smtClean="0"/>
              <a:t> </a:t>
            </a:r>
            <a:r>
              <a:rPr lang="en-GB" dirty="0" err="1" smtClean="0"/>
              <a:t>til</a:t>
            </a:r>
            <a:r>
              <a:rPr lang="en-GB" dirty="0" smtClean="0"/>
              <a:t> </a:t>
            </a:r>
            <a:r>
              <a:rPr lang="en-GB" dirty="0" err="1" smtClean="0"/>
              <a:t>åbenhed</a:t>
            </a:r>
            <a:endParaRPr lang="en-GB" dirty="0"/>
          </a:p>
        </p:txBody>
      </p:sp>
      <p:sp>
        <p:nvSpPr>
          <p:cNvPr id="3" name="Pladsholder til indhold 2"/>
          <p:cNvSpPr>
            <a:spLocks noGrp="1"/>
          </p:cNvSpPr>
          <p:nvPr>
            <p:ph sz="half" idx="1"/>
          </p:nvPr>
        </p:nvSpPr>
        <p:spPr/>
        <p:txBody>
          <a:bodyPr/>
          <a:lstStyle/>
          <a:p>
            <a:r>
              <a:rPr lang="da-DK" dirty="0" smtClean="0"/>
              <a:t>At forholde sig modtagende til verden kan være begrænset af en livsform, der er præget af forestillingen om selv at skulle tage ansvaret for sin situation.</a:t>
            </a:r>
          </a:p>
          <a:p>
            <a:endParaRPr lang="da-DK" dirty="0"/>
          </a:p>
          <a:p>
            <a:r>
              <a:rPr lang="da-DK" i="1" dirty="0"/>
              <a:t>Resonans kræver afkald på kontrol over modparten og processen i mødet, men samtidig også (tiltroen til) evnen til at kunne nå den anden side og tilvejebringe en responsiv kontakt </a:t>
            </a:r>
            <a:r>
              <a:rPr lang="da-DK" dirty="0" smtClean="0"/>
              <a:t/>
            </a:r>
            <a:br>
              <a:rPr lang="da-DK" dirty="0" smtClean="0"/>
            </a:br>
            <a:r>
              <a:rPr lang="da-DK" dirty="0" smtClean="0"/>
              <a:t>(</a:t>
            </a:r>
            <a:r>
              <a:rPr lang="da-DK" dirty="0"/>
              <a:t>Rosa 2020,51). </a:t>
            </a:r>
            <a:endParaRPr lang="en-GB" dirty="0"/>
          </a:p>
          <a:p>
            <a:endParaRPr lang="en-GB" dirty="0"/>
          </a:p>
        </p:txBody>
      </p:sp>
      <p:sp>
        <p:nvSpPr>
          <p:cNvPr id="5" name="Pladsholder til slidenummer 4"/>
          <p:cNvSpPr>
            <a:spLocks noGrp="1"/>
          </p:cNvSpPr>
          <p:nvPr>
            <p:ph type="sldNum" sz="quarter" idx="12"/>
          </p:nvPr>
        </p:nvSpPr>
        <p:spPr/>
        <p:txBody>
          <a:bodyPr/>
          <a:lstStyle/>
          <a:p>
            <a:fld id="{83488893-2AAA-ED44-AE5C-7120951D6633}" type="slidenum">
              <a:rPr lang="en-US" smtClean="0"/>
              <a:pPr/>
              <a:t>10</a:t>
            </a:fld>
            <a:endParaRPr lang="en-US" dirty="0"/>
          </a:p>
        </p:txBody>
      </p:sp>
      <p:sp>
        <p:nvSpPr>
          <p:cNvPr id="4" name="Pladsholder til indhold 3"/>
          <p:cNvSpPr>
            <a:spLocks noGrp="1"/>
          </p:cNvSpPr>
          <p:nvPr>
            <p:ph sz="half" idx="2"/>
          </p:nvPr>
        </p:nvSpPr>
        <p:spPr/>
        <p:txBody>
          <a:bodyPr/>
          <a:lstStyle/>
          <a:p>
            <a:endParaRPr lang="en-GB"/>
          </a:p>
        </p:txBody>
      </p:sp>
    </p:spTree>
    <p:extLst>
      <p:ext uri="{BB962C8B-B14F-4D97-AF65-F5344CB8AC3E}">
        <p14:creationId xmlns:p14="http://schemas.microsoft.com/office/powerpoint/2010/main" val="2813314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Rum for </a:t>
            </a:r>
            <a:r>
              <a:rPr lang="en-GB" dirty="0" err="1" smtClean="0"/>
              <a:t>resonans</a:t>
            </a:r>
            <a:endParaRPr lang="en-GB" dirty="0"/>
          </a:p>
        </p:txBody>
      </p:sp>
      <p:sp>
        <p:nvSpPr>
          <p:cNvPr id="3" name="Pladsholder til indhold 2"/>
          <p:cNvSpPr>
            <a:spLocks noGrp="1"/>
          </p:cNvSpPr>
          <p:nvPr>
            <p:ph sz="half" idx="1"/>
          </p:nvPr>
        </p:nvSpPr>
        <p:spPr/>
        <p:txBody>
          <a:bodyPr/>
          <a:lstStyle/>
          <a:p>
            <a:r>
              <a:rPr lang="en-GB" dirty="0" err="1" smtClean="0"/>
              <a:t>Glimt</a:t>
            </a:r>
            <a:r>
              <a:rPr lang="en-GB" dirty="0" smtClean="0"/>
              <a:t> </a:t>
            </a:r>
            <a:r>
              <a:rPr lang="en-GB" dirty="0" err="1" smtClean="0"/>
              <a:t>af</a:t>
            </a:r>
            <a:r>
              <a:rPr lang="en-GB" dirty="0" smtClean="0"/>
              <a:t> </a:t>
            </a:r>
            <a:r>
              <a:rPr lang="en-GB" dirty="0" err="1" smtClean="0"/>
              <a:t>nærvær</a:t>
            </a:r>
            <a:r>
              <a:rPr lang="en-GB" dirty="0" smtClean="0"/>
              <a:t> </a:t>
            </a:r>
            <a:r>
              <a:rPr lang="en-GB" dirty="0" err="1" smtClean="0"/>
              <a:t>kan</a:t>
            </a:r>
            <a:r>
              <a:rPr lang="en-GB" dirty="0" smtClean="0"/>
              <a:t> </a:t>
            </a:r>
            <a:r>
              <a:rPr lang="en-GB" dirty="0" err="1" smtClean="0"/>
              <a:t>ændre</a:t>
            </a:r>
            <a:r>
              <a:rPr lang="en-GB" dirty="0" smtClean="0"/>
              <a:t> </a:t>
            </a:r>
            <a:r>
              <a:rPr lang="en-GB" dirty="0" err="1" smtClean="0"/>
              <a:t>verdensrelationen</a:t>
            </a:r>
            <a:r>
              <a:rPr lang="en-GB" dirty="0" smtClean="0"/>
              <a:t> </a:t>
            </a:r>
            <a:r>
              <a:rPr lang="en-GB" dirty="0" err="1" smtClean="0"/>
              <a:t>fra</a:t>
            </a:r>
            <a:r>
              <a:rPr lang="en-GB" dirty="0" smtClean="0"/>
              <a:t> </a:t>
            </a:r>
            <a:r>
              <a:rPr lang="en-GB" dirty="0" err="1" smtClean="0"/>
              <a:t>lukket</a:t>
            </a:r>
            <a:r>
              <a:rPr lang="en-GB" dirty="0" smtClean="0"/>
              <a:t> </a:t>
            </a:r>
            <a:r>
              <a:rPr lang="en-GB" dirty="0" err="1" smtClean="0"/>
              <a:t>til</a:t>
            </a:r>
            <a:r>
              <a:rPr lang="en-GB" dirty="0" smtClean="0"/>
              <a:t> responsiv</a:t>
            </a:r>
          </a:p>
          <a:p>
            <a:r>
              <a:rPr lang="en-GB" dirty="0" smtClean="0"/>
              <a:t>Et </a:t>
            </a:r>
            <a:r>
              <a:rPr lang="en-GB" dirty="0" err="1" smtClean="0"/>
              <a:t>nærværende</a:t>
            </a:r>
            <a:r>
              <a:rPr lang="en-GB" dirty="0" smtClean="0"/>
              <a:t> </a:t>
            </a:r>
            <a:r>
              <a:rPr lang="en-GB" dirty="0" err="1" smtClean="0"/>
              <a:t>møde</a:t>
            </a:r>
            <a:r>
              <a:rPr lang="en-GB" dirty="0" smtClean="0"/>
              <a:t> </a:t>
            </a:r>
            <a:r>
              <a:rPr lang="en-GB" dirty="0" err="1" smtClean="0"/>
              <a:t>kan</a:t>
            </a:r>
            <a:r>
              <a:rPr lang="en-GB" dirty="0" smtClean="0"/>
              <a:t> </a:t>
            </a:r>
            <a:r>
              <a:rPr lang="en-GB" dirty="0" err="1" smtClean="0"/>
              <a:t>åbne</a:t>
            </a:r>
            <a:r>
              <a:rPr lang="en-GB" dirty="0" smtClean="0"/>
              <a:t> op for </a:t>
            </a:r>
            <a:r>
              <a:rPr lang="en-GB" dirty="0" err="1" smtClean="0"/>
              <a:t>resonansrelationer</a:t>
            </a:r>
            <a:endParaRPr lang="en-GB" dirty="0" smtClean="0"/>
          </a:p>
          <a:p>
            <a:r>
              <a:rPr lang="en-GB" dirty="0" smtClean="0"/>
              <a:t>Den </a:t>
            </a:r>
            <a:r>
              <a:rPr lang="en-GB" dirty="0" err="1" smtClean="0"/>
              <a:t>andens</a:t>
            </a:r>
            <a:r>
              <a:rPr lang="en-GB" dirty="0" smtClean="0"/>
              <a:t> </a:t>
            </a:r>
            <a:r>
              <a:rPr lang="en-GB" dirty="0" err="1" smtClean="0"/>
              <a:t>stemme</a:t>
            </a:r>
            <a:r>
              <a:rPr lang="en-GB" dirty="0" smtClean="0"/>
              <a:t> </a:t>
            </a:r>
            <a:r>
              <a:rPr lang="en-GB" dirty="0" err="1" smtClean="0"/>
              <a:t>kan</a:t>
            </a:r>
            <a:r>
              <a:rPr lang="en-GB" dirty="0" smtClean="0"/>
              <a:t> tone </a:t>
            </a:r>
            <a:r>
              <a:rPr lang="en-GB" dirty="0" err="1" smtClean="0"/>
              <a:t>kroppen</a:t>
            </a:r>
            <a:endParaRPr lang="en-GB" dirty="0" smtClean="0"/>
          </a:p>
          <a:p>
            <a:r>
              <a:rPr lang="en-GB" dirty="0" err="1" smtClean="0"/>
              <a:t>Æstetiske</a:t>
            </a:r>
            <a:r>
              <a:rPr lang="en-GB" dirty="0" smtClean="0"/>
              <a:t> </a:t>
            </a:r>
            <a:r>
              <a:rPr lang="en-GB" dirty="0" err="1" smtClean="0"/>
              <a:t>indtryk</a:t>
            </a:r>
            <a:r>
              <a:rPr lang="en-GB" dirty="0" smtClean="0"/>
              <a:t> </a:t>
            </a:r>
            <a:r>
              <a:rPr lang="en-GB" dirty="0" err="1" smtClean="0"/>
              <a:t>kan</a:t>
            </a:r>
            <a:r>
              <a:rPr lang="en-GB" dirty="0" smtClean="0"/>
              <a:t> </a:t>
            </a:r>
            <a:r>
              <a:rPr lang="en-GB" dirty="0" err="1" smtClean="0"/>
              <a:t>berøre</a:t>
            </a:r>
            <a:r>
              <a:rPr lang="en-GB" dirty="0" smtClean="0"/>
              <a:t> </a:t>
            </a:r>
            <a:r>
              <a:rPr lang="en-GB" dirty="0" err="1" smtClean="0"/>
              <a:t>og</a:t>
            </a:r>
            <a:r>
              <a:rPr lang="en-GB" dirty="0" smtClean="0"/>
              <a:t> give </a:t>
            </a:r>
            <a:r>
              <a:rPr lang="en-GB" dirty="0" err="1" smtClean="0"/>
              <a:t>genklang</a:t>
            </a:r>
            <a:r>
              <a:rPr lang="en-GB" dirty="0" smtClean="0"/>
              <a:t> </a:t>
            </a:r>
            <a:r>
              <a:rPr lang="en-GB" dirty="0" err="1" smtClean="0"/>
              <a:t>og</a:t>
            </a:r>
            <a:r>
              <a:rPr lang="en-GB" dirty="0" smtClean="0"/>
              <a:t> </a:t>
            </a:r>
            <a:r>
              <a:rPr lang="en-GB" dirty="0" err="1" smtClean="0"/>
              <a:t>stemme</a:t>
            </a:r>
            <a:r>
              <a:rPr lang="en-GB" dirty="0" smtClean="0"/>
              <a:t> den </a:t>
            </a:r>
            <a:r>
              <a:rPr lang="en-GB" dirty="0" err="1" smtClean="0"/>
              <a:t>indre</a:t>
            </a:r>
            <a:r>
              <a:rPr lang="en-GB" dirty="0" smtClean="0"/>
              <a:t> </a:t>
            </a:r>
            <a:r>
              <a:rPr lang="en-GB" dirty="0" err="1" smtClean="0"/>
              <a:t>verden</a:t>
            </a:r>
            <a:r>
              <a:rPr lang="en-GB" dirty="0" smtClean="0"/>
              <a:t> </a:t>
            </a:r>
            <a:r>
              <a:rPr lang="en-GB" dirty="0" err="1" smtClean="0"/>
              <a:t>så</a:t>
            </a:r>
            <a:r>
              <a:rPr lang="en-GB" dirty="0" smtClean="0"/>
              <a:t> </a:t>
            </a:r>
            <a:r>
              <a:rPr lang="en-GB" dirty="0" err="1" smtClean="0"/>
              <a:t>livet</a:t>
            </a:r>
            <a:r>
              <a:rPr lang="en-GB" dirty="0" smtClean="0"/>
              <a:t> </a:t>
            </a:r>
            <a:r>
              <a:rPr lang="en-GB" dirty="0" err="1" smtClean="0"/>
              <a:t>får</a:t>
            </a:r>
            <a:r>
              <a:rPr lang="en-GB" dirty="0" smtClean="0"/>
              <a:t> </a:t>
            </a:r>
            <a:r>
              <a:rPr lang="en-GB" dirty="0" err="1" smtClean="0"/>
              <a:t>plads</a:t>
            </a:r>
            <a:r>
              <a:rPr lang="en-GB" dirty="0" smtClean="0"/>
              <a:t> </a:t>
            </a:r>
            <a:r>
              <a:rPr lang="en-GB" dirty="0" err="1" smtClean="0"/>
              <a:t>frem</a:t>
            </a:r>
            <a:r>
              <a:rPr lang="en-GB" dirty="0" smtClean="0"/>
              <a:t> for resignation</a:t>
            </a:r>
            <a:endParaRPr lang="en-GB" dirty="0"/>
          </a:p>
        </p:txBody>
      </p:sp>
      <p:sp>
        <p:nvSpPr>
          <p:cNvPr id="4" name="Pladsholder til indhold 3"/>
          <p:cNvSpPr>
            <a:spLocks noGrp="1"/>
          </p:cNvSpPr>
          <p:nvPr>
            <p:ph sz="half" idx="2"/>
          </p:nvPr>
        </p:nvSpPr>
        <p:spPr/>
        <p:txBody>
          <a:bodyPr/>
          <a:lstStyle/>
          <a:p>
            <a:r>
              <a:rPr lang="en-GB" dirty="0" smtClean="0"/>
              <a:t>Resonans </a:t>
            </a:r>
            <a:r>
              <a:rPr lang="en-GB" dirty="0" err="1" smtClean="0"/>
              <a:t>er</a:t>
            </a:r>
            <a:r>
              <a:rPr lang="en-GB" dirty="0" smtClean="0"/>
              <a:t> </a:t>
            </a:r>
            <a:r>
              <a:rPr lang="en-GB" dirty="0" err="1" smtClean="0"/>
              <a:t>betinget</a:t>
            </a:r>
            <a:r>
              <a:rPr lang="en-GB" dirty="0" smtClean="0"/>
              <a:t> </a:t>
            </a:r>
            <a:r>
              <a:rPr lang="en-GB" dirty="0" err="1" smtClean="0"/>
              <a:t>af</a:t>
            </a:r>
            <a:r>
              <a:rPr lang="en-GB" dirty="0" smtClean="0"/>
              <a:t>, at vi </a:t>
            </a:r>
            <a:r>
              <a:rPr lang="en-GB" dirty="0" err="1" smtClean="0"/>
              <a:t>møder</a:t>
            </a:r>
            <a:r>
              <a:rPr lang="en-GB" dirty="0" smtClean="0"/>
              <a:t> </a:t>
            </a:r>
            <a:r>
              <a:rPr lang="en-GB" dirty="0" err="1" smtClean="0"/>
              <a:t>noget</a:t>
            </a:r>
            <a:r>
              <a:rPr lang="en-GB" dirty="0" smtClean="0"/>
              <a:t>, der </a:t>
            </a:r>
            <a:r>
              <a:rPr lang="en-GB" b="1" i="1" dirty="0" err="1" smtClean="0"/>
              <a:t>har</a:t>
            </a:r>
            <a:r>
              <a:rPr lang="en-GB" b="1" i="1" dirty="0" smtClean="0"/>
              <a:t> </a:t>
            </a:r>
            <a:r>
              <a:rPr lang="en-GB" b="1" i="1" dirty="0" err="1" smtClean="0"/>
              <a:t>noget</a:t>
            </a:r>
            <a:r>
              <a:rPr lang="en-GB" b="1" i="1" dirty="0" smtClean="0"/>
              <a:t> at </a:t>
            </a:r>
            <a:r>
              <a:rPr lang="en-GB" b="1" i="1" dirty="0" err="1" smtClean="0"/>
              <a:t>sige</a:t>
            </a:r>
            <a:r>
              <a:rPr lang="en-GB" b="1" i="1" dirty="0" smtClean="0"/>
              <a:t> </a:t>
            </a:r>
            <a:r>
              <a:rPr lang="en-GB" b="1" i="1" dirty="0" err="1" smtClean="0"/>
              <a:t>os</a:t>
            </a:r>
            <a:r>
              <a:rPr lang="en-GB" b="1" i="1" dirty="0" smtClean="0"/>
              <a:t/>
            </a:r>
            <a:br>
              <a:rPr lang="en-GB" b="1" i="1" dirty="0" smtClean="0"/>
            </a:br>
            <a:r>
              <a:rPr lang="en-GB" dirty="0" smtClean="0"/>
              <a:t>Rosa 2021</a:t>
            </a:r>
          </a:p>
        </p:txBody>
      </p:sp>
      <p:sp>
        <p:nvSpPr>
          <p:cNvPr id="5" name="Pladsholder til slidenummer 4"/>
          <p:cNvSpPr>
            <a:spLocks noGrp="1"/>
          </p:cNvSpPr>
          <p:nvPr>
            <p:ph type="sldNum" sz="quarter" idx="12"/>
          </p:nvPr>
        </p:nvSpPr>
        <p:spPr/>
        <p:txBody>
          <a:bodyPr/>
          <a:lstStyle/>
          <a:p>
            <a:fld id="{83488893-2AAA-ED44-AE5C-7120951D6633}" type="slidenum">
              <a:rPr lang="en-US" smtClean="0"/>
              <a:pPr/>
              <a:t>11</a:t>
            </a:fld>
            <a:endParaRPr lang="en-US" dirty="0"/>
          </a:p>
        </p:txBody>
      </p:sp>
    </p:spTree>
    <p:extLst>
      <p:ext uri="{BB962C8B-B14F-4D97-AF65-F5344CB8AC3E}">
        <p14:creationId xmlns:p14="http://schemas.microsoft.com/office/powerpoint/2010/main" val="1136414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Resonans og forbundethed </a:t>
            </a:r>
            <a:endParaRPr lang="da-DK" dirty="0"/>
          </a:p>
        </p:txBody>
      </p:sp>
      <p:sp>
        <p:nvSpPr>
          <p:cNvPr id="3" name="Pladsholder til indhold 2"/>
          <p:cNvSpPr>
            <a:spLocks noGrp="1"/>
          </p:cNvSpPr>
          <p:nvPr>
            <p:ph sz="half" idx="1"/>
          </p:nvPr>
        </p:nvSpPr>
        <p:spPr>
          <a:xfrm>
            <a:off x="1846263" y="2077085"/>
            <a:ext cx="4320000" cy="3714209"/>
          </a:xfrm>
        </p:spPr>
        <p:txBody>
          <a:bodyPr>
            <a:normAutofit/>
          </a:bodyPr>
          <a:lstStyle/>
          <a:p>
            <a:endParaRPr lang="da-DK" dirty="0" smtClean="0"/>
          </a:p>
          <a:p>
            <a:pPr lvl="1"/>
            <a:r>
              <a:rPr lang="da-DK" dirty="0"/>
              <a:t>Æstetiske indtryk kan på vidt forskellig vis ”løfte” perspektivet og give resonans til vores stemninger.</a:t>
            </a:r>
          </a:p>
          <a:p>
            <a:pPr marL="457189" lvl="1" indent="0">
              <a:buNone/>
            </a:pPr>
            <a:r>
              <a:rPr lang="da-DK" dirty="0" smtClean="0"/>
              <a:t> </a:t>
            </a:r>
          </a:p>
          <a:p>
            <a:pPr lvl="2"/>
            <a:r>
              <a:rPr lang="da-DK" dirty="0" smtClean="0"/>
              <a:t>Malik </a:t>
            </a:r>
            <a:r>
              <a:rPr lang="da-DK" dirty="0"/>
              <a:t>fortæller, han har en plads ved fjorden, hvor han sidder hver dag: ”</a:t>
            </a:r>
            <a:r>
              <a:rPr lang="da-DK" i="1" dirty="0"/>
              <a:t>Nogle gange bliver fødderne våde. Vandet, naturen er der, hvor jeg har forbindelse til det hele</a:t>
            </a:r>
            <a:r>
              <a:rPr lang="da-DK" dirty="0"/>
              <a:t>”. </a:t>
            </a:r>
            <a:endParaRPr lang="da-DK" dirty="0" smtClean="0"/>
          </a:p>
          <a:p>
            <a:pPr lvl="1"/>
            <a:endParaRPr lang="da-DK" dirty="0" smtClean="0"/>
          </a:p>
        </p:txBody>
      </p:sp>
      <p:sp>
        <p:nvSpPr>
          <p:cNvPr id="5" name="Pladsholder til slidenummer 4"/>
          <p:cNvSpPr>
            <a:spLocks noGrp="1"/>
          </p:cNvSpPr>
          <p:nvPr>
            <p:ph type="sldNum" sz="quarter" idx="12"/>
          </p:nvPr>
        </p:nvSpPr>
        <p:spPr/>
        <p:txBody>
          <a:bodyPr/>
          <a:lstStyle/>
          <a:p>
            <a:fld id="{83488893-2AAA-ED44-AE5C-7120951D6633}" type="slidenum">
              <a:rPr lang="en-US" smtClean="0"/>
              <a:pPr/>
              <a:t>12</a:t>
            </a:fld>
            <a:endParaRPr lang="en-US" dirty="0"/>
          </a:p>
        </p:txBody>
      </p:sp>
      <p:sp>
        <p:nvSpPr>
          <p:cNvPr id="4" name="Pladsholder til indhold 3"/>
          <p:cNvSpPr>
            <a:spLocks noGrp="1"/>
          </p:cNvSpPr>
          <p:nvPr>
            <p:ph sz="half" idx="2"/>
          </p:nvPr>
        </p:nvSpPr>
        <p:spPr/>
        <p:txBody>
          <a:bodyPr/>
          <a:lstStyle/>
          <a:p>
            <a:endParaRPr lang="en-GB"/>
          </a:p>
        </p:txBody>
      </p:sp>
    </p:spTree>
    <p:extLst>
      <p:ext uri="{BB962C8B-B14F-4D97-AF65-F5344CB8AC3E}">
        <p14:creationId xmlns:p14="http://schemas.microsoft.com/office/powerpoint/2010/main" val="2485250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Død</a:t>
            </a:r>
            <a:r>
              <a:rPr lang="en-GB" dirty="0" smtClean="0"/>
              <a:t> </a:t>
            </a:r>
            <a:r>
              <a:rPr lang="en-GB" dirty="0" err="1" smtClean="0"/>
              <a:t>og</a:t>
            </a:r>
            <a:r>
              <a:rPr lang="en-GB" dirty="0" smtClean="0"/>
              <a:t> </a:t>
            </a:r>
            <a:r>
              <a:rPr lang="en-GB" dirty="0" err="1" smtClean="0"/>
              <a:t>evighed</a:t>
            </a:r>
            <a:endParaRPr lang="en-GB" dirty="0"/>
          </a:p>
        </p:txBody>
      </p:sp>
      <p:sp>
        <p:nvSpPr>
          <p:cNvPr id="3" name="Pladsholder til indhold 2"/>
          <p:cNvSpPr>
            <a:spLocks noGrp="1"/>
          </p:cNvSpPr>
          <p:nvPr>
            <p:ph sz="half" idx="1"/>
          </p:nvPr>
        </p:nvSpPr>
        <p:spPr>
          <a:xfrm>
            <a:off x="1626676" y="2168525"/>
            <a:ext cx="4320000" cy="3714209"/>
          </a:xfrm>
        </p:spPr>
        <p:txBody>
          <a:bodyPr/>
          <a:lstStyle/>
          <a:p>
            <a:endParaRPr lang="en-GB" dirty="0" smtClean="0"/>
          </a:p>
          <a:p>
            <a:endParaRPr lang="en-GB" dirty="0"/>
          </a:p>
          <a:p>
            <a:r>
              <a:rPr lang="en-GB" dirty="0" smtClean="0"/>
              <a:t>Mange </a:t>
            </a:r>
            <a:r>
              <a:rPr lang="en-GB" dirty="0" err="1" smtClean="0"/>
              <a:t>har</a:t>
            </a:r>
            <a:r>
              <a:rPr lang="en-GB" dirty="0" smtClean="0"/>
              <a:t> </a:t>
            </a:r>
            <a:r>
              <a:rPr lang="en-GB" dirty="0" err="1" smtClean="0"/>
              <a:t>brug</a:t>
            </a:r>
            <a:r>
              <a:rPr lang="en-GB" dirty="0" smtClean="0"/>
              <a:t> for at </a:t>
            </a:r>
            <a:r>
              <a:rPr lang="en-GB" dirty="0" err="1" smtClean="0"/>
              <a:t>reflektere</a:t>
            </a:r>
            <a:r>
              <a:rPr lang="en-GB" dirty="0" smtClean="0"/>
              <a:t> over </a:t>
            </a:r>
            <a:r>
              <a:rPr lang="en-GB" dirty="0" err="1" smtClean="0"/>
              <a:t>evighedens</a:t>
            </a:r>
            <a:r>
              <a:rPr lang="en-GB" dirty="0" smtClean="0"/>
              <a:t> </a:t>
            </a:r>
            <a:r>
              <a:rPr lang="en-GB" dirty="0" err="1" smtClean="0"/>
              <a:t>mulighed</a:t>
            </a:r>
            <a:r>
              <a:rPr lang="en-GB" dirty="0" smtClean="0"/>
              <a:t> (</a:t>
            </a:r>
            <a:r>
              <a:rPr lang="en-GB" dirty="0" err="1" smtClean="0"/>
              <a:t>gudsforhold</a:t>
            </a:r>
            <a:r>
              <a:rPr lang="en-GB" dirty="0" smtClean="0"/>
              <a:t>).</a:t>
            </a:r>
          </a:p>
          <a:p>
            <a:pPr lvl="1"/>
            <a:r>
              <a:rPr lang="en-GB" dirty="0" err="1" smtClean="0"/>
              <a:t>Genfortolkning</a:t>
            </a:r>
            <a:r>
              <a:rPr lang="en-GB" dirty="0" smtClean="0"/>
              <a:t> </a:t>
            </a:r>
            <a:r>
              <a:rPr lang="en-GB" dirty="0" err="1" smtClean="0"/>
              <a:t>af</a:t>
            </a:r>
            <a:r>
              <a:rPr lang="en-GB" dirty="0" smtClean="0"/>
              <a:t> </a:t>
            </a:r>
            <a:r>
              <a:rPr lang="en-GB" dirty="0" err="1" smtClean="0"/>
              <a:t>resonansakser</a:t>
            </a:r>
            <a:r>
              <a:rPr lang="en-GB" dirty="0" smtClean="0"/>
              <a:t>.</a:t>
            </a:r>
          </a:p>
          <a:p>
            <a:endParaRPr lang="en-GB" dirty="0"/>
          </a:p>
        </p:txBody>
      </p:sp>
      <p:sp>
        <p:nvSpPr>
          <p:cNvPr id="5" name="Pladsholder til slidenummer 4"/>
          <p:cNvSpPr>
            <a:spLocks noGrp="1"/>
          </p:cNvSpPr>
          <p:nvPr>
            <p:ph type="sldNum" sz="quarter" idx="12"/>
          </p:nvPr>
        </p:nvSpPr>
        <p:spPr/>
        <p:txBody>
          <a:bodyPr/>
          <a:lstStyle/>
          <a:p>
            <a:fld id="{83488893-2AAA-ED44-AE5C-7120951D6633}" type="slidenum">
              <a:rPr lang="en-US" smtClean="0"/>
              <a:pPr/>
              <a:t>13</a:t>
            </a:fld>
            <a:endParaRPr lang="en-US" dirty="0"/>
          </a:p>
        </p:txBody>
      </p:sp>
      <p:sp>
        <p:nvSpPr>
          <p:cNvPr id="4" name="Pladsholder til indhold 3"/>
          <p:cNvSpPr>
            <a:spLocks noGrp="1"/>
          </p:cNvSpPr>
          <p:nvPr>
            <p:ph sz="half" idx="2"/>
          </p:nvPr>
        </p:nvSpPr>
        <p:spPr/>
        <p:txBody>
          <a:bodyPr/>
          <a:lstStyle/>
          <a:p>
            <a:endParaRPr lang="en-GB"/>
          </a:p>
        </p:txBody>
      </p:sp>
    </p:spTree>
    <p:extLst>
      <p:ext uri="{BB962C8B-B14F-4D97-AF65-F5344CB8AC3E}">
        <p14:creationId xmlns:p14="http://schemas.microsoft.com/office/powerpoint/2010/main" val="332072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Opmærksomhedspunkter</a:t>
            </a:r>
            <a:endParaRPr lang="en-GB" dirty="0"/>
          </a:p>
        </p:txBody>
      </p:sp>
      <p:sp>
        <p:nvSpPr>
          <p:cNvPr id="3" name="Pladsholder til indhold 2"/>
          <p:cNvSpPr>
            <a:spLocks noGrp="1"/>
          </p:cNvSpPr>
          <p:nvPr>
            <p:ph sz="half" idx="1"/>
          </p:nvPr>
        </p:nvSpPr>
        <p:spPr/>
        <p:txBody>
          <a:bodyPr/>
          <a:lstStyle/>
          <a:p>
            <a:r>
              <a:rPr lang="da-DK" dirty="0"/>
              <a:t>Død og eksistentielle/åndelig </a:t>
            </a:r>
            <a:r>
              <a:rPr lang="da-DK" dirty="0" smtClean="0"/>
              <a:t>lidelse </a:t>
            </a:r>
            <a:r>
              <a:rPr lang="da-DK" dirty="0"/>
              <a:t>er ikke et problem, der kan løses, men en byrde, der skal </a:t>
            </a:r>
            <a:r>
              <a:rPr lang="da-DK" dirty="0" smtClean="0"/>
              <a:t>bæres.</a:t>
            </a:r>
          </a:p>
          <a:p>
            <a:r>
              <a:rPr lang="en-GB" dirty="0" smtClean="0"/>
              <a:t>Der </a:t>
            </a:r>
            <a:r>
              <a:rPr lang="en-GB" dirty="0" err="1"/>
              <a:t>er</a:t>
            </a:r>
            <a:r>
              <a:rPr lang="en-GB" dirty="0"/>
              <a:t> </a:t>
            </a:r>
            <a:r>
              <a:rPr lang="en-GB" b="1" dirty="0" err="1"/>
              <a:t>ingen</a:t>
            </a:r>
            <a:r>
              <a:rPr lang="en-GB" b="1" dirty="0"/>
              <a:t> </a:t>
            </a:r>
            <a:r>
              <a:rPr lang="en-GB" b="1" dirty="0" err="1"/>
              <a:t>garanti</a:t>
            </a:r>
            <a:r>
              <a:rPr lang="en-GB" b="1" dirty="0"/>
              <a:t> for </a:t>
            </a:r>
            <a:r>
              <a:rPr lang="en-GB" b="1" dirty="0" err="1"/>
              <a:t>resonans</a:t>
            </a:r>
            <a:r>
              <a:rPr lang="en-GB" b="1" dirty="0" smtClean="0"/>
              <a:t>!!!</a:t>
            </a:r>
          </a:p>
          <a:p>
            <a:r>
              <a:rPr lang="da-DK" dirty="0"/>
              <a:t>Om det er musik, natur, relationer eller religiøse fortolkninger, der kan mediere forbindelsen mellem selv og verden, vil være forskelligt afhængigt af den enkeltes </a:t>
            </a:r>
            <a:r>
              <a:rPr lang="da-DK" dirty="0" smtClean="0"/>
              <a:t>resonanserfaringer.</a:t>
            </a:r>
            <a:endParaRPr lang="en-GB" b="1" dirty="0"/>
          </a:p>
          <a:p>
            <a:endParaRPr lang="en-GB" dirty="0"/>
          </a:p>
        </p:txBody>
      </p:sp>
      <p:sp>
        <p:nvSpPr>
          <p:cNvPr id="4" name="Pladsholder til indhold 3"/>
          <p:cNvSpPr>
            <a:spLocks noGrp="1"/>
          </p:cNvSpPr>
          <p:nvPr>
            <p:ph sz="half" idx="2"/>
          </p:nvPr>
        </p:nvSpPr>
        <p:spPr/>
        <p:txBody>
          <a:bodyPr/>
          <a:lstStyle/>
          <a:p>
            <a:r>
              <a:rPr lang="da-DK" b="1" i="1" dirty="0"/>
              <a:t>Der er ikke en syv- eller ni-trins-vejledning, der kan sikre, at vi kommer i resonans med mennesker eller ting (...) om resonansen indfinder sig, og hvor længe den så varer, kan aldrig </a:t>
            </a:r>
            <a:r>
              <a:rPr lang="da-DK" b="1" i="1" dirty="0" smtClean="0"/>
              <a:t>forudsiges</a:t>
            </a:r>
            <a:r>
              <a:rPr lang="da-DK" dirty="0" smtClean="0"/>
              <a:t/>
            </a:r>
            <a:br>
              <a:rPr lang="da-DK" dirty="0" smtClean="0"/>
            </a:br>
            <a:r>
              <a:rPr lang="da-DK" dirty="0" smtClean="0"/>
              <a:t>(</a:t>
            </a:r>
            <a:r>
              <a:rPr lang="da-DK" dirty="0"/>
              <a:t>Rosa, 2021, 35-36).</a:t>
            </a:r>
          </a:p>
          <a:p>
            <a:endParaRPr lang="en-GB" dirty="0"/>
          </a:p>
        </p:txBody>
      </p:sp>
      <p:sp>
        <p:nvSpPr>
          <p:cNvPr id="5" name="Pladsholder til slidenummer 4"/>
          <p:cNvSpPr>
            <a:spLocks noGrp="1"/>
          </p:cNvSpPr>
          <p:nvPr>
            <p:ph type="sldNum" sz="quarter" idx="12"/>
          </p:nvPr>
        </p:nvSpPr>
        <p:spPr/>
        <p:txBody>
          <a:bodyPr/>
          <a:lstStyle/>
          <a:p>
            <a:fld id="{83488893-2AAA-ED44-AE5C-7120951D6633}" type="slidenum">
              <a:rPr lang="en-US" smtClean="0"/>
              <a:pPr/>
              <a:t>14</a:t>
            </a:fld>
            <a:endParaRPr lang="en-US" dirty="0"/>
          </a:p>
        </p:txBody>
      </p:sp>
    </p:spTree>
    <p:extLst>
      <p:ext uri="{BB962C8B-B14F-4D97-AF65-F5344CB8AC3E}">
        <p14:creationId xmlns:p14="http://schemas.microsoft.com/office/powerpoint/2010/main" val="2736025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Resonans </a:t>
            </a:r>
            <a:r>
              <a:rPr lang="en-GB" dirty="0" err="1" smtClean="0"/>
              <a:t>i</a:t>
            </a:r>
            <a:r>
              <a:rPr lang="en-GB" dirty="0" smtClean="0"/>
              <a:t> </a:t>
            </a:r>
            <a:r>
              <a:rPr lang="en-GB" dirty="0" err="1" smtClean="0"/>
              <a:t>dødens</a:t>
            </a:r>
            <a:r>
              <a:rPr lang="en-GB" dirty="0" smtClean="0"/>
              <a:t> </a:t>
            </a:r>
            <a:r>
              <a:rPr lang="en-GB" dirty="0" err="1" smtClean="0"/>
              <a:t>nærvær</a:t>
            </a:r>
            <a:r>
              <a:rPr lang="en-GB" dirty="0" smtClean="0"/>
              <a:t> – </a:t>
            </a:r>
            <a:r>
              <a:rPr lang="en-GB" dirty="0" err="1" smtClean="0"/>
              <a:t>hvorfor</a:t>
            </a:r>
            <a:r>
              <a:rPr lang="en-GB" dirty="0" smtClean="0"/>
              <a:t> nu </a:t>
            </a:r>
            <a:r>
              <a:rPr lang="en-GB" dirty="0" err="1" smtClean="0"/>
              <a:t>det</a:t>
            </a:r>
            <a:r>
              <a:rPr lang="en-GB" dirty="0" smtClean="0"/>
              <a:t>?</a:t>
            </a:r>
            <a:endParaRPr lang="en-GB" dirty="0"/>
          </a:p>
        </p:txBody>
      </p:sp>
      <p:sp>
        <p:nvSpPr>
          <p:cNvPr id="4" name="Pladsholder til indhold 3"/>
          <p:cNvSpPr>
            <a:spLocks noGrp="1"/>
          </p:cNvSpPr>
          <p:nvPr>
            <p:ph sz="half" idx="2"/>
          </p:nvPr>
        </p:nvSpPr>
        <p:spPr>
          <a:xfrm>
            <a:off x="7593600" y="1931373"/>
            <a:ext cx="4320000" cy="3708400"/>
          </a:xfrm>
        </p:spPr>
        <p:txBody>
          <a:bodyPr>
            <a:normAutofit/>
          </a:bodyPr>
          <a:lstStyle/>
          <a:p>
            <a:endParaRPr lang="en-GB" dirty="0" smtClean="0"/>
          </a:p>
          <a:p>
            <a:endParaRPr lang="en-GB" dirty="0" smtClean="0"/>
          </a:p>
          <a:p>
            <a:pPr marL="0" indent="0">
              <a:buNone/>
            </a:pPr>
            <a:endParaRPr lang="en-GB" dirty="0" smtClean="0"/>
          </a:p>
        </p:txBody>
      </p:sp>
      <p:sp>
        <p:nvSpPr>
          <p:cNvPr id="5" name="Pladsholder til slidenummer 4"/>
          <p:cNvSpPr>
            <a:spLocks noGrp="1"/>
          </p:cNvSpPr>
          <p:nvPr>
            <p:ph type="sldNum" sz="quarter" idx="12"/>
          </p:nvPr>
        </p:nvSpPr>
        <p:spPr/>
        <p:txBody>
          <a:bodyPr/>
          <a:lstStyle/>
          <a:p>
            <a:fld id="{83488893-2AAA-ED44-AE5C-7120951D6633}" type="slidenum">
              <a:rPr lang="en-US" smtClean="0"/>
              <a:pPr/>
              <a:t>15</a:t>
            </a:fld>
            <a:endParaRPr lang="en-US" dirty="0"/>
          </a:p>
        </p:txBody>
      </p:sp>
      <p:sp>
        <p:nvSpPr>
          <p:cNvPr id="7" name="Pladsholder til indhold 6"/>
          <p:cNvSpPr>
            <a:spLocks noGrp="1"/>
          </p:cNvSpPr>
          <p:nvPr>
            <p:ph sz="half" idx="1"/>
          </p:nvPr>
        </p:nvSpPr>
        <p:spPr/>
        <p:txBody>
          <a:bodyPr>
            <a:normAutofit/>
          </a:bodyPr>
          <a:lstStyle/>
          <a:p>
            <a:r>
              <a:rPr lang="da-DK" dirty="0" smtClean="0"/>
              <a:t>Vigtigt </a:t>
            </a:r>
            <a:r>
              <a:rPr lang="da-DK" dirty="0"/>
              <a:t>med </a:t>
            </a:r>
            <a:r>
              <a:rPr lang="da-DK" dirty="0" smtClean="0"/>
              <a:t>et </a:t>
            </a:r>
            <a:r>
              <a:rPr lang="da-DK" dirty="0"/>
              <a:t>blik for mulighedsbetingelserne for </a:t>
            </a:r>
            <a:r>
              <a:rPr lang="da-DK" dirty="0" smtClean="0"/>
              <a:t>resonans</a:t>
            </a:r>
          </a:p>
          <a:p>
            <a:pPr lvl="1"/>
            <a:r>
              <a:rPr lang="da-DK" dirty="0" smtClean="0"/>
              <a:t>f.eks</a:t>
            </a:r>
            <a:r>
              <a:rPr lang="da-DK" dirty="0"/>
              <a:t>. sociale, tidsmæssige og æstetiske </a:t>
            </a:r>
            <a:r>
              <a:rPr lang="da-DK" dirty="0" smtClean="0"/>
              <a:t>rammer, </a:t>
            </a:r>
            <a:r>
              <a:rPr lang="da-DK" dirty="0"/>
              <a:t>der er indrettet, så verden kan tale til den enkelte.</a:t>
            </a:r>
          </a:p>
          <a:p>
            <a:r>
              <a:rPr lang="en-GB" dirty="0" smtClean="0"/>
              <a:t>Et </a:t>
            </a:r>
            <a:r>
              <a:rPr lang="en-GB" dirty="0" err="1"/>
              <a:t>blik</a:t>
            </a:r>
            <a:r>
              <a:rPr lang="en-GB" dirty="0"/>
              <a:t> – </a:t>
            </a:r>
            <a:r>
              <a:rPr lang="en-GB" dirty="0" err="1"/>
              <a:t>en</a:t>
            </a:r>
            <a:r>
              <a:rPr lang="en-GB" dirty="0"/>
              <a:t> </a:t>
            </a:r>
            <a:r>
              <a:rPr lang="en-GB" dirty="0" err="1"/>
              <a:t>tilgang</a:t>
            </a:r>
            <a:r>
              <a:rPr lang="en-GB" dirty="0"/>
              <a:t>, der </a:t>
            </a:r>
            <a:r>
              <a:rPr lang="en-GB" dirty="0" err="1"/>
              <a:t>er</a:t>
            </a:r>
            <a:r>
              <a:rPr lang="en-GB" dirty="0"/>
              <a:t> </a:t>
            </a:r>
            <a:r>
              <a:rPr lang="en-GB" dirty="0" err="1"/>
              <a:t>vigtig</a:t>
            </a:r>
            <a:r>
              <a:rPr lang="en-GB" dirty="0"/>
              <a:t> </a:t>
            </a:r>
            <a:r>
              <a:rPr lang="en-GB" dirty="0" err="1"/>
              <a:t>i</a:t>
            </a:r>
            <a:r>
              <a:rPr lang="en-GB" dirty="0"/>
              <a:t> </a:t>
            </a:r>
            <a:r>
              <a:rPr lang="en-GB" dirty="0" err="1"/>
              <a:t>alle</a:t>
            </a:r>
            <a:r>
              <a:rPr lang="en-GB" dirty="0"/>
              <a:t> </a:t>
            </a:r>
            <a:r>
              <a:rPr lang="en-GB" dirty="0" err="1" smtClean="0"/>
              <a:t>kontekster</a:t>
            </a:r>
            <a:r>
              <a:rPr lang="en-GB" dirty="0" smtClean="0"/>
              <a:t> for </a:t>
            </a:r>
            <a:r>
              <a:rPr lang="en-GB" dirty="0" err="1" smtClean="0"/>
              <a:t>lidelse</a:t>
            </a:r>
            <a:r>
              <a:rPr lang="en-GB" dirty="0" smtClean="0"/>
              <a:t> </a:t>
            </a:r>
            <a:r>
              <a:rPr lang="en-GB" dirty="0" err="1" smtClean="0"/>
              <a:t>og</a:t>
            </a:r>
            <a:r>
              <a:rPr lang="en-GB" dirty="0" smtClean="0"/>
              <a:t> tab.</a:t>
            </a:r>
            <a:endParaRPr lang="en-GB" dirty="0"/>
          </a:p>
          <a:p>
            <a:r>
              <a:rPr lang="en-GB" dirty="0" err="1"/>
              <a:t>R</a:t>
            </a:r>
            <a:r>
              <a:rPr lang="en-GB" dirty="0" err="1" smtClean="0"/>
              <a:t>esonansbegreber</a:t>
            </a:r>
            <a:r>
              <a:rPr lang="en-GB" dirty="0" smtClean="0"/>
              <a:t> </a:t>
            </a:r>
            <a:r>
              <a:rPr lang="en-GB" dirty="0" err="1"/>
              <a:t>kan</a:t>
            </a:r>
            <a:r>
              <a:rPr lang="en-GB" dirty="0"/>
              <a:t> </a:t>
            </a:r>
            <a:r>
              <a:rPr lang="en-GB" dirty="0" err="1"/>
              <a:t>hjælpe</a:t>
            </a:r>
            <a:r>
              <a:rPr lang="en-GB" dirty="0"/>
              <a:t> </a:t>
            </a:r>
            <a:r>
              <a:rPr lang="en-GB" dirty="0" err="1"/>
              <a:t>os</a:t>
            </a:r>
            <a:r>
              <a:rPr lang="en-GB" dirty="0"/>
              <a:t> </a:t>
            </a:r>
            <a:r>
              <a:rPr lang="en-GB" dirty="0" err="1"/>
              <a:t>til</a:t>
            </a:r>
            <a:r>
              <a:rPr lang="en-GB" dirty="0"/>
              <a:t> at </a:t>
            </a:r>
            <a:r>
              <a:rPr lang="en-GB" dirty="0" err="1"/>
              <a:t>få</a:t>
            </a:r>
            <a:r>
              <a:rPr lang="en-GB" dirty="0"/>
              <a:t> et </a:t>
            </a:r>
            <a:r>
              <a:rPr lang="en-GB" dirty="0" err="1"/>
              <a:t>fælles</a:t>
            </a:r>
            <a:r>
              <a:rPr lang="en-GB" dirty="0"/>
              <a:t> sprog </a:t>
            </a:r>
            <a:r>
              <a:rPr lang="en-GB" dirty="0" smtClean="0"/>
              <a:t>om </a:t>
            </a:r>
            <a:r>
              <a:rPr lang="en-GB" dirty="0" err="1" smtClean="0"/>
              <a:t>det</a:t>
            </a:r>
            <a:r>
              <a:rPr lang="en-GB" dirty="0" smtClean="0"/>
              <a:t> </a:t>
            </a:r>
            <a:r>
              <a:rPr lang="en-GB" dirty="0" err="1" smtClean="0"/>
              <a:t>ukontrollerbare</a:t>
            </a:r>
            <a:r>
              <a:rPr lang="en-GB" dirty="0" smtClean="0"/>
              <a:t> men </a:t>
            </a:r>
            <a:r>
              <a:rPr lang="en-GB" dirty="0" err="1" smtClean="0"/>
              <a:t>eksistentielt</a:t>
            </a:r>
            <a:r>
              <a:rPr lang="en-GB" dirty="0" smtClean="0"/>
              <a:t> </a:t>
            </a:r>
            <a:r>
              <a:rPr lang="en-GB" dirty="0" err="1" smtClean="0"/>
              <a:t>grundlæggende</a:t>
            </a:r>
            <a:r>
              <a:rPr lang="en-GB" dirty="0" smtClean="0"/>
              <a:t> </a:t>
            </a:r>
            <a:r>
              <a:rPr lang="en-GB" dirty="0" err="1" smtClean="0"/>
              <a:t>i</a:t>
            </a:r>
            <a:r>
              <a:rPr lang="en-GB" dirty="0" smtClean="0"/>
              <a:t> </a:t>
            </a:r>
            <a:r>
              <a:rPr lang="en-GB" dirty="0" err="1" smtClean="0"/>
              <a:t>forholdet</a:t>
            </a:r>
            <a:r>
              <a:rPr lang="en-GB" dirty="0" smtClean="0"/>
              <a:t> </a:t>
            </a:r>
            <a:r>
              <a:rPr lang="en-GB" dirty="0" err="1" smtClean="0"/>
              <a:t>mellem</a:t>
            </a:r>
            <a:r>
              <a:rPr lang="en-GB" dirty="0" smtClean="0"/>
              <a:t> </a:t>
            </a:r>
            <a:r>
              <a:rPr lang="en-GB" dirty="0" err="1" smtClean="0"/>
              <a:t>selv</a:t>
            </a:r>
            <a:r>
              <a:rPr lang="en-GB" dirty="0" smtClean="0"/>
              <a:t> </a:t>
            </a:r>
            <a:r>
              <a:rPr lang="en-GB" dirty="0" err="1" smtClean="0"/>
              <a:t>og</a:t>
            </a:r>
            <a:r>
              <a:rPr lang="en-GB" dirty="0" smtClean="0"/>
              <a:t> </a:t>
            </a:r>
            <a:r>
              <a:rPr lang="en-GB" dirty="0" err="1" smtClean="0"/>
              <a:t>verden</a:t>
            </a:r>
            <a:r>
              <a:rPr lang="en-GB" dirty="0" smtClean="0"/>
              <a:t>.</a:t>
            </a:r>
            <a:endParaRPr lang="en-GB" b="1" dirty="0"/>
          </a:p>
        </p:txBody>
      </p:sp>
      <p:sp>
        <p:nvSpPr>
          <p:cNvPr id="8" name="Rektangel 7"/>
          <p:cNvSpPr/>
          <p:nvPr/>
        </p:nvSpPr>
        <p:spPr>
          <a:xfrm>
            <a:off x="7823990" y="5496834"/>
            <a:ext cx="4089609" cy="1323439"/>
          </a:xfrm>
          <a:prstGeom prst="rect">
            <a:avLst/>
          </a:prstGeom>
        </p:spPr>
        <p:txBody>
          <a:bodyPr wrap="square">
            <a:spAutoFit/>
          </a:bodyPr>
          <a:lstStyle/>
          <a:p>
            <a:r>
              <a:rPr lang="en-US" sz="1600" dirty="0"/>
              <a:t>Total pain and social suffering: </a:t>
            </a:r>
            <a:r>
              <a:rPr lang="en-US" sz="1600" dirty="0" err="1"/>
              <a:t>marginalised</a:t>
            </a:r>
            <a:r>
              <a:rPr lang="en-US" sz="1600" dirty="0"/>
              <a:t> Greenlanders' end-of-life in Denmark</a:t>
            </a:r>
            <a:br>
              <a:rPr lang="en-US" sz="1600" dirty="0"/>
            </a:br>
            <a:r>
              <a:rPr lang="en-US" sz="1600" dirty="0">
                <a:hlinkClick r:id="rId2"/>
              </a:rPr>
              <a:t>https://</a:t>
            </a:r>
            <a:r>
              <a:rPr lang="en-US" sz="1600" dirty="0" smtClean="0">
                <a:hlinkClick r:id="rId2"/>
              </a:rPr>
              <a:t>www.frontiersin.org/articles/10.3389/fsoc.2023.1161021/full</a:t>
            </a:r>
            <a:endParaRPr lang="en-US" sz="1600" dirty="0" smtClean="0"/>
          </a:p>
          <a:p>
            <a:endParaRPr lang="en-GB" sz="1600" dirty="0"/>
          </a:p>
        </p:txBody>
      </p:sp>
    </p:spTree>
    <p:extLst>
      <p:ext uri="{BB962C8B-B14F-4D97-AF65-F5344CB8AC3E}">
        <p14:creationId xmlns:p14="http://schemas.microsoft.com/office/powerpoint/2010/main" val="1952478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Spørgsmål</a:t>
            </a:r>
            <a:r>
              <a:rPr lang="en-GB" dirty="0" smtClean="0"/>
              <a:t> </a:t>
            </a:r>
            <a:r>
              <a:rPr lang="en-GB" dirty="0" err="1" smtClean="0"/>
              <a:t>til</a:t>
            </a:r>
            <a:r>
              <a:rPr lang="en-GB" dirty="0" smtClean="0"/>
              <a:t> </a:t>
            </a:r>
            <a:r>
              <a:rPr lang="en-GB" dirty="0" err="1" smtClean="0"/>
              <a:t>diskussion</a:t>
            </a:r>
            <a:endParaRPr lang="en-GB" dirty="0"/>
          </a:p>
        </p:txBody>
      </p:sp>
      <p:sp>
        <p:nvSpPr>
          <p:cNvPr id="3" name="Pladsholder til indhold 2"/>
          <p:cNvSpPr>
            <a:spLocks noGrp="1"/>
          </p:cNvSpPr>
          <p:nvPr>
            <p:ph sz="half" idx="1"/>
          </p:nvPr>
        </p:nvSpPr>
        <p:spPr/>
        <p:txBody>
          <a:bodyPr/>
          <a:lstStyle/>
          <a:p>
            <a:r>
              <a:rPr lang="da-DK" dirty="0"/>
              <a:t>Hvordan kan accept af svækkelse og afmægtighed  balanceres med kontrol og </a:t>
            </a:r>
            <a:r>
              <a:rPr lang="da-DK" dirty="0" smtClean="0"/>
              <a:t>fremtidsorientering? </a:t>
            </a:r>
          </a:p>
          <a:p>
            <a:r>
              <a:rPr lang="da-DK" dirty="0" smtClean="0"/>
              <a:t>Hvordan </a:t>
            </a:r>
            <a:r>
              <a:rPr lang="da-DK" dirty="0"/>
              <a:t>er betingelserne herfor? </a:t>
            </a:r>
          </a:p>
          <a:p>
            <a:r>
              <a:rPr lang="da-DK" dirty="0"/>
              <a:t>Kan en øget bevidsthed om afmægtighed og død som en del af livet </a:t>
            </a:r>
            <a:r>
              <a:rPr lang="da-DK" dirty="0" smtClean="0"/>
              <a:t> </a:t>
            </a:r>
            <a:r>
              <a:rPr lang="da-DK" dirty="0"/>
              <a:t>være en modvægt til et overdrevet fokus på at ville kontrollere alting? </a:t>
            </a:r>
          </a:p>
          <a:p>
            <a:r>
              <a:rPr lang="da-DK" dirty="0" smtClean="0"/>
              <a:t>På </a:t>
            </a:r>
            <a:r>
              <a:rPr lang="da-DK" dirty="0"/>
              <a:t>den anden side: Hvordan kan menneskers ønsker om at kunne kontrollere aspekter af det ukontrollerbare, fx gennem rehabilitering, understøttes? </a:t>
            </a:r>
          </a:p>
          <a:p>
            <a:endParaRPr lang="en-GB" dirty="0"/>
          </a:p>
        </p:txBody>
      </p:sp>
      <p:sp>
        <p:nvSpPr>
          <p:cNvPr id="5" name="Pladsholder til slidenummer 4"/>
          <p:cNvSpPr>
            <a:spLocks noGrp="1"/>
          </p:cNvSpPr>
          <p:nvPr>
            <p:ph type="sldNum" sz="quarter" idx="12"/>
          </p:nvPr>
        </p:nvSpPr>
        <p:spPr/>
        <p:txBody>
          <a:bodyPr/>
          <a:lstStyle/>
          <a:p>
            <a:fld id="{83488893-2AAA-ED44-AE5C-7120951D6633}" type="slidenum">
              <a:rPr lang="en-US" smtClean="0"/>
              <a:pPr/>
              <a:t>16</a:t>
            </a:fld>
            <a:endParaRPr lang="en-US" dirty="0"/>
          </a:p>
        </p:txBody>
      </p:sp>
      <p:sp>
        <p:nvSpPr>
          <p:cNvPr id="4" name="Pladsholder til indhold 3"/>
          <p:cNvSpPr>
            <a:spLocks noGrp="1"/>
          </p:cNvSpPr>
          <p:nvPr>
            <p:ph sz="half" idx="2"/>
          </p:nvPr>
        </p:nvSpPr>
        <p:spPr/>
        <p:txBody>
          <a:bodyPr/>
          <a:lstStyle/>
          <a:p>
            <a:endParaRPr lang="en-GB"/>
          </a:p>
        </p:txBody>
      </p:sp>
    </p:spTree>
    <p:extLst>
      <p:ext uri="{BB962C8B-B14F-4D97-AF65-F5344CB8AC3E}">
        <p14:creationId xmlns:p14="http://schemas.microsoft.com/office/powerpoint/2010/main" val="84860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At lytte og at svare i dødens nærvær i accelerationssamfundet</a:t>
            </a:r>
            <a:endParaRPr lang="en-GB" dirty="0"/>
          </a:p>
        </p:txBody>
      </p:sp>
      <p:sp>
        <p:nvSpPr>
          <p:cNvPr id="3" name="Pladsholder til indhold 2"/>
          <p:cNvSpPr>
            <a:spLocks noGrp="1"/>
          </p:cNvSpPr>
          <p:nvPr>
            <p:ph sz="half" idx="1"/>
          </p:nvPr>
        </p:nvSpPr>
        <p:spPr/>
        <p:txBody>
          <a:bodyPr>
            <a:normAutofit/>
          </a:bodyPr>
          <a:lstStyle/>
          <a:p>
            <a:r>
              <a:rPr lang="da-DK" dirty="0" smtClean="0"/>
              <a:t>Disposition</a:t>
            </a:r>
          </a:p>
          <a:p>
            <a:pPr lvl="1"/>
            <a:r>
              <a:rPr lang="da-DK" dirty="0" smtClean="0"/>
              <a:t>Resonans, spiritualitet og dødskultur</a:t>
            </a:r>
          </a:p>
          <a:p>
            <a:pPr lvl="1"/>
            <a:r>
              <a:rPr lang="da-DK" dirty="0" smtClean="0"/>
              <a:t>Palliation </a:t>
            </a:r>
          </a:p>
          <a:p>
            <a:pPr lvl="1"/>
            <a:r>
              <a:rPr lang="en-GB" dirty="0" err="1" smtClean="0"/>
              <a:t>Mulighedsrum</a:t>
            </a:r>
            <a:r>
              <a:rPr lang="en-GB" dirty="0" smtClean="0"/>
              <a:t> </a:t>
            </a:r>
            <a:r>
              <a:rPr lang="en-GB" dirty="0"/>
              <a:t>for </a:t>
            </a:r>
            <a:r>
              <a:rPr lang="en-GB" dirty="0" err="1"/>
              <a:t>resonans</a:t>
            </a:r>
            <a:r>
              <a:rPr lang="en-GB" dirty="0"/>
              <a:t> </a:t>
            </a:r>
            <a:r>
              <a:rPr lang="en-GB" dirty="0" err="1"/>
              <a:t>i</a:t>
            </a:r>
            <a:r>
              <a:rPr lang="en-GB" dirty="0"/>
              <a:t> </a:t>
            </a:r>
            <a:r>
              <a:rPr lang="en-GB" dirty="0" err="1"/>
              <a:t>dødens</a:t>
            </a:r>
            <a:r>
              <a:rPr lang="en-GB" dirty="0"/>
              <a:t> </a:t>
            </a:r>
            <a:r>
              <a:rPr lang="en-GB" dirty="0" err="1"/>
              <a:t>nærvær</a:t>
            </a:r>
            <a:endParaRPr lang="da-DK" dirty="0" smtClean="0"/>
          </a:p>
        </p:txBody>
      </p:sp>
      <p:pic>
        <p:nvPicPr>
          <p:cNvPr id="6" name="Pladsholder til indhold 5"/>
          <p:cNvPicPr>
            <a:picLocks noGrp="1" noChangeAspect="1"/>
          </p:cNvPicPr>
          <p:nvPr>
            <p:ph sz="half" idx="2"/>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7226343" y="2168526"/>
            <a:ext cx="4630695" cy="3474940"/>
          </a:xfrm>
          <a:prstGeom prst="rect">
            <a:avLst/>
          </a:prstGeom>
        </p:spPr>
      </p:pic>
      <p:sp>
        <p:nvSpPr>
          <p:cNvPr id="4" name="Pladsholder til slidenummer 3"/>
          <p:cNvSpPr>
            <a:spLocks noGrp="1"/>
          </p:cNvSpPr>
          <p:nvPr>
            <p:ph type="sldNum" sz="quarter" idx="12"/>
          </p:nvPr>
        </p:nvSpPr>
        <p:spPr/>
        <p:txBody>
          <a:bodyPr/>
          <a:lstStyle/>
          <a:p>
            <a:fld id="{83488893-2AAA-ED44-AE5C-7120951D6633}" type="slidenum">
              <a:rPr lang="en-US" smtClean="0"/>
              <a:pPr/>
              <a:t>2</a:t>
            </a:fld>
            <a:endParaRPr lang="en-US" dirty="0"/>
          </a:p>
        </p:txBody>
      </p:sp>
    </p:spTree>
    <p:extLst>
      <p:ext uri="{BB962C8B-B14F-4D97-AF65-F5344CB8AC3E}">
        <p14:creationId xmlns:p14="http://schemas.microsoft.com/office/powerpoint/2010/main" val="394689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err="1" smtClean="0"/>
              <a:t>Teoretisk</a:t>
            </a:r>
            <a:r>
              <a:rPr lang="en-GB" dirty="0" smtClean="0"/>
              <a:t> </a:t>
            </a:r>
            <a:r>
              <a:rPr lang="en-GB" dirty="0" err="1" smtClean="0"/>
              <a:t>ramme</a:t>
            </a:r>
            <a:r>
              <a:rPr lang="en-GB" dirty="0" smtClean="0"/>
              <a:t/>
            </a:r>
            <a:br>
              <a:rPr lang="en-GB" dirty="0" smtClean="0"/>
            </a:br>
            <a:r>
              <a:rPr lang="en-GB" dirty="0" smtClean="0"/>
              <a:t>Rosa’s </a:t>
            </a:r>
            <a:r>
              <a:rPr lang="en-GB" dirty="0" err="1" smtClean="0"/>
              <a:t>resonansteori</a:t>
            </a:r>
            <a:r>
              <a:rPr lang="en-GB" dirty="0" smtClean="0"/>
              <a:t> </a:t>
            </a:r>
            <a:endParaRPr lang="en-GB" dirty="0"/>
          </a:p>
        </p:txBody>
      </p:sp>
      <p:sp>
        <p:nvSpPr>
          <p:cNvPr id="3" name="Pladsholder til indhold 2"/>
          <p:cNvSpPr>
            <a:spLocks noGrp="1"/>
          </p:cNvSpPr>
          <p:nvPr>
            <p:ph sz="half" idx="1"/>
          </p:nvPr>
        </p:nvSpPr>
        <p:spPr/>
        <p:txBody>
          <a:bodyPr/>
          <a:lstStyle/>
          <a:p>
            <a:r>
              <a:rPr lang="da-DK" dirty="0"/>
              <a:t>Den tyske sociolog, Hartmut Rosa, er en af de mest anerkendte nulevende </a:t>
            </a:r>
            <a:r>
              <a:rPr lang="da-DK" dirty="0" smtClean="0"/>
              <a:t>repræsentanter </a:t>
            </a:r>
            <a:r>
              <a:rPr lang="da-DK" dirty="0"/>
              <a:t>for Frankfurterskolens kritiske </a:t>
            </a:r>
            <a:r>
              <a:rPr lang="da-DK" dirty="0" smtClean="0"/>
              <a:t>teori</a:t>
            </a:r>
            <a:r>
              <a:rPr lang="da-DK" dirty="0"/>
              <a:t>.</a:t>
            </a:r>
            <a:endParaRPr lang="da-DK" dirty="0" smtClean="0"/>
          </a:p>
          <a:p>
            <a:r>
              <a:rPr lang="da-DK" dirty="0" smtClean="0"/>
              <a:t>Kritisk samfundsteori: Accelerationssamfundet</a:t>
            </a:r>
          </a:p>
          <a:p>
            <a:r>
              <a:rPr lang="da-DK" dirty="0" smtClean="0"/>
              <a:t>Med resonansteorien åbnes </a:t>
            </a:r>
            <a:r>
              <a:rPr lang="da-DK" dirty="0"/>
              <a:t>for alternative perspektiver for fremtidens </a:t>
            </a:r>
            <a:r>
              <a:rPr lang="da-DK" dirty="0" smtClean="0"/>
              <a:t>samfundsudvikling</a:t>
            </a:r>
            <a:endParaRPr lang="en-GB" dirty="0"/>
          </a:p>
        </p:txBody>
      </p:sp>
      <p:sp>
        <p:nvSpPr>
          <p:cNvPr id="5" name="Pladsholder til slidenummer 4"/>
          <p:cNvSpPr>
            <a:spLocks noGrp="1"/>
          </p:cNvSpPr>
          <p:nvPr>
            <p:ph type="sldNum" sz="quarter" idx="12"/>
          </p:nvPr>
        </p:nvSpPr>
        <p:spPr/>
        <p:txBody>
          <a:bodyPr/>
          <a:lstStyle/>
          <a:p>
            <a:fld id="{83488893-2AAA-ED44-AE5C-7120951D6633}" type="slidenum">
              <a:rPr lang="en-US" smtClean="0"/>
              <a:pPr/>
              <a:t>3</a:t>
            </a:fld>
            <a:endParaRPr lang="en-US" dirty="0"/>
          </a:p>
        </p:txBody>
      </p:sp>
      <p:pic>
        <p:nvPicPr>
          <p:cNvPr id="9" name="Pladsholder til indhold 8"/>
          <p:cNvPicPr>
            <a:picLocks noGrp="1" noChangeAspect="1"/>
          </p:cNvPicPr>
          <p:nvPr>
            <p:ph sz="half" idx="2"/>
          </p:nvPr>
        </p:nvPicPr>
        <p:blipFill>
          <a:blip r:embed="rId2"/>
          <a:stretch>
            <a:fillRect/>
          </a:stretch>
        </p:blipFill>
        <p:spPr>
          <a:xfrm>
            <a:off x="7577535" y="981186"/>
            <a:ext cx="3620818" cy="3044443"/>
          </a:xfrm>
          <a:prstGeom prst="rect">
            <a:avLst/>
          </a:prstGeom>
        </p:spPr>
      </p:pic>
      <p:pic>
        <p:nvPicPr>
          <p:cNvPr id="10" name="Billede 9"/>
          <p:cNvPicPr>
            <a:picLocks noChangeAspect="1"/>
          </p:cNvPicPr>
          <p:nvPr/>
        </p:nvPicPr>
        <p:blipFill>
          <a:blip r:embed="rId3"/>
          <a:stretch>
            <a:fillRect/>
          </a:stretch>
        </p:blipFill>
        <p:spPr>
          <a:xfrm>
            <a:off x="9552767" y="4025629"/>
            <a:ext cx="1695450" cy="2695575"/>
          </a:xfrm>
          <a:prstGeom prst="rect">
            <a:avLst/>
          </a:prstGeom>
        </p:spPr>
      </p:pic>
    </p:spTree>
    <p:extLst>
      <p:ext uri="{BB962C8B-B14F-4D97-AF65-F5344CB8AC3E}">
        <p14:creationId xmlns:p14="http://schemas.microsoft.com/office/powerpoint/2010/main" val="3604224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Fremmedgørelse</a:t>
            </a:r>
            <a:r>
              <a:rPr lang="en-GB" dirty="0" smtClean="0"/>
              <a:t> </a:t>
            </a:r>
            <a:r>
              <a:rPr lang="en-GB" dirty="0" err="1" smtClean="0"/>
              <a:t>og</a:t>
            </a:r>
            <a:r>
              <a:rPr lang="en-GB" dirty="0" smtClean="0"/>
              <a:t> </a:t>
            </a:r>
            <a:r>
              <a:rPr lang="en-GB" dirty="0" err="1" smtClean="0"/>
              <a:t>resonans</a:t>
            </a:r>
            <a:endParaRPr lang="en-GB" dirty="0"/>
          </a:p>
        </p:txBody>
      </p:sp>
      <p:sp>
        <p:nvSpPr>
          <p:cNvPr id="3" name="Pladsholder til indhold 2"/>
          <p:cNvSpPr>
            <a:spLocks noGrp="1"/>
          </p:cNvSpPr>
          <p:nvPr>
            <p:ph sz="half" idx="1"/>
          </p:nvPr>
        </p:nvSpPr>
        <p:spPr/>
        <p:txBody>
          <a:bodyPr>
            <a:normAutofit/>
          </a:bodyPr>
          <a:lstStyle/>
          <a:p>
            <a:pPr marL="0" indent="0">
              <a:buNone/>
            </a:pPr>
            <a:r>
              <a:rPr lang="da-DK" b="1" dirty="0" smtClean="0"/>
              <a:t>Fremmedgørelse</a:t>
            </a:r>
          </a:p>
          <a:p>
            <a:r>
              <a:rPr lang="da-DK" dirty="0"/>
              <a:t>Vores dominerende forhold til verden er et aggressionsforhold, præget af vores stræben mod at beherske og kontrollere </a:t>
            </a:r>
            <a:r>
              <a:rPr lang="da-DK" dirty="0" smtClean="0"/>
              <a:t>alting. </a:t>
            </a:r>
          </a:p>
          <a:p>
            <a:r>
              <a:rPr lang="da-DK" dirty="0"/>
              <a:t>Accelerationssamfundet er præget af en relationsløs relation til verden (Rosa, 2020, 31; 2021, 208). </a:t>
            </a:r>
            <a:endParaRPr lang="en-GB" dirty="0"/>
          </a:p>
          <a:p>
            <a:r>
              <a:rPr lang="da-DK" dirty="0" smtClean="0"/>
              <a:t>I </a:t>
            </a:r>
            <a:r>
              <a:rPr lang="da-DK" dirty="0"/>
              <a:t>vores forsøg </a:t>
            </a:r>
            <a:r>
              <a:rPr lang="da-DK" dirty="0" smtClean="0"/>
              <a:t>på at kontrollere alting </a:t>
            </a:r>
            <a:r>
              <a:rPr lang="da-DK" dirty="0"/>
              <a:t>trækker livet sig tilbage fra os, og det fører til angst og fortvivlelse og igen til aggression (Rosa, 2021). </a:t>
            </a:r>
            <a:endParaRPr lang="da-DK" dirty="0" smtClean="0"/>
          </a:p>
        </p:txBody>
      </p:sp>
      <p:sp>
        <p:nvSpPr>
          <p:cNvPr id="4" name="Pladsholder til indhold 3"/>
          <p:cNvSpPr>
            <a:spLocks noGrp="1"/>
          </p:cNvSpPr>
          <p:nvPr>
            <p:ph sz="half" idx="2"/>
          </p:nvPr>
        </p:nvSpPr>
        <p:spPr/>
        <p:txBody>
          <a:bodyPr>
            <a:normAutofit/>
          </a:bodyPr>
          <a:lstStyle/>
          <a:p>
            <a:pPr marL="0" indent="0">
              <a:buNone/>
            </a:pPr>
            <a:r>
              <a:rPr lang="en-GB" b="1" dirty="0" smtClean="0"/>
              <a:t>Resonans</a:t>
            </a:r>
          </a:p>
          <a:p>
            <a:r>
              <a:rPr lang="en-GB" dirty="0" err="1" smtClean="0"/>
              <a:t>En</a:t>
            </a:r>
            <a:r>
              <a:rPr lang="en-GB" dirty="0" smtClean="0"/>
              <a:t> </a:t>
            </a:r>
            <a:r>
              <a:rPr lang="en-GB" dirty="0" err="1"/>
              <a:t>alternativ</a:t>
            </a:r>
            <a:r>
              <a:rPr lang="en-GB" dirty="0"/>
              <a:t> modus </a:t>
            </a:r>
            <a:r>
              <a:rPr lang="en-GB" dirty="0" err="1"/>
              <a:t>til</a:t>
            </a:r>
            <a:r>
              <a:rPr lang="en-GB" dirty="0"/>
              <a:t> aggression </a:t>
            </a:r>
            <a:r>
              <a:rPr lang="en-GB" dirty="0" err="1"/>
              <a:t>og</a:t>
            </a:r>
            <a:r>
              <a:rPr lang="en-GB" dirty="0"/>
              <a:t> </a:t>
            </a:r>
            <a:r>
              <a:rPr lang="en-GB" dirty="0" err="1" smtClean="0"/>
              <a:t>fremmedgørelse</a:t>
            </a:r>
            <a:r>
              <a:rPr lang="en-GB" dirty="0" smtClean="0"/>
              <a:t>. </a:t>
            </a:r>
          </a:p>
          <a:p>
            <a:r>
              <a:rPr lang="en-GB" dirty="0" smtClean="0"/>
              <a:t>Resonans </a:t>
            </a:r>
            <a:r>
              <a:rPr lang="en-GB" dirty="0" err="1"/>
              <a:t>er</a:t>
            </a:r>
            <a:r>
              <a:rPr lang="en-GB" dirty="0"/>
              <a:t> </a:t>
            </a:r>
            <a:r>
              <a:rPr lang="en-GB" dirty="0" err="1"/>
              <a:t>i</a:t>
            </a:r>
            <a:r>
              <a:rPr lang="en-GB" dirty="0"/>
              <a:t> </a:t>
            </a:r>
            <a:r>
              <a:rPr lang="en-GB" dirty="0" err="1"/>
              <a:t>modsætning</a:t>
            </a:r>
            <a:r>
              <a:rPr lang="en-GB" dirty="0"/>
              <a:t> </a:t>
            </a:r>
            <a:r>
              <a:rPr lang="en-GB" dirty="0" err="1"/>
              <a:t>til</a:t>
            </a:r>
            <a:r>
              <a:rPr lang="en-GB" dirty="0"/>
              <a:t> </a:t>
            </a:r>
            <a:r>
              <a:rPr lang="en-GB" dirty="0" err="1"/>
              <a:t>fremmedgørelse</a:t>
            </a:r>
            <a:r>
              <a:rPr lang="en-GB" dirty="0"/>
              <a:t> </a:t>
            </a:r>
            <a:r>
              <a:rPr lang="en-GB" dirty="0" err="1" smtClean="0"/>
              <a:t>en</a:t>
            </a:r>
            <a:r>
              <a:rPr lang="en-GB" dirty="0" smtClean="0"/>
              <a:t> forbundethed – </a:t>
            </a:r>
            <a:r>
              <a:rPr lang="en-GB" dirty="0" err="1" smtClean="0"/>
              <a:t>en</a:t>
            </a:r>
            <a:r>
              <a:rPr lang="en-GB" dirty="0" smtClean="0"/>
              <a:t> </a:t>
            </a:r>
            <a:r>
              <a:rPr lang="en-GB" dirty="0" err="1" smtClean="0"/>
              <a:t>tråd</a:t>
            </a:r>
            <a:r>
              <a:rPr lang="en-GB" dirty="0" smtClean="0"/>
              <a:t> </a:t>
            </a:r>
            <a:r>
              <a:rPr lang="en-GB" dirty="0" err="1" smtClean="0"/>
              <a:t>mellem</a:t>
            </a:r>
            <a:r>
              <a:rPr lang="en-GB" dirty="0" smtClean="0"/>
              <a:t> </a:t>
            </a:r>
            <a:r>
              <a:rPr lang="en-GB" dirty="0" err="1" smtClean="0"/>
              <a:t>selv</a:t>
            </a:r>
            <a:r>
              <a:rPr lang="en-GB" dirty="0" smtClean="0"/>
              <a:t> </a:t>
            </a:r>
            <a:r>
              <a:rPr lang="en-GB" dirty="0" err="1" smtClean="0"/>
              <a:t>og</a:t>
            </a:r>
            <a:r>
              <a:rPr lang="en-GB" dirty="0" smtClean="0"/>
              <a:t> </a:t>
            </a:r>
            <a:r>
              <a:rPr lang="en-GB" dirty="0" err="1" smtClean="0"/>
              <a:t>verden</a:t>
            </a:r>
            <a:r>
              <a:rPr lang="en-GB" dirty="0" smtClean="0"/>
              <a:t> </a:t>
            </a:r>
            <a:br>
              <a:rPr lang="en-GB" dirty="0" smtClean="0"/>
            </a:br>
            <a:r>
              <a:rPr lang="en-GB" dirty="0" smtClean="0"/>
              <a:t>(Rosa</a:t>
            </a:r>
            <a:r>
              <a:rPr lang="en-GB" dirty="0"/>
              <a:t>, 2021, 208). </a:t>
            </a:r>
          </a:p>
        </p:txBody>
      </p:sp>
      <p:sp>
        <p:nvSpPr>
          <p:cNvPr id="5" name="Pladsholder til slidenummer 4"/>
          <p:cNvSpPr>
            <a:spLocks noGrp="1"/>
          </p:cNvSpPr>
          <p:nvPr>
            <p:ph type="sldNum" sz="quarter" idx="12"/>
          </p:nvPr>
        </p:nvSpPr>
        <p:spPr/>
        <p:txBody>
          <a:bodyPr/>
          <a:lstStyle/>
          <a:p>
            <a:fld id="{83488893-2AAA-ED44-AE5C-7120951D6633}" type="slidenum">
              <a:rPr lang="en-US" smtClean="0"/>
              <a:pPr/>
              <a:t>4</a:t>
            </a:fld>
            <a:endParaRPr lang="en-US" dirty="0"/>
          </a:p>
        </p:txBody>
      </p:sp>
      <p:pic>
        <p:nvPicPr>
          <p:cNvPr id="10" name="Billede 9"/>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401587" y="1916113"/>
            <a:ext cx="2309102" cy="3082208"/>
          </a:xfrm>
          <a:prstGeom prst="rect">
            <a:avLst/>
          </a:prstGeom>
        </p:spPr>
      </p:pic>
    </p:spTree>
    <p:extLst>
      <p:ext uri="{BB962C8B-B14F-4D97-AF65-F5344CB8AC3E}">
        <p14:creationId xmlns:p14="http://schemas.microsoft.com/office/powerpoint/2010/main" val="682594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Døden</a:t>
            </a:r>
            <a:r>
              <a:rPr lang="en-GB" dirty="0"/>
              <a:t> </a:t>
            </a:r>
            <a:r>
              <a:rPr lang="en-GB" dirty="0" err="1"/>
              <a:t>i</a:t>
            </a:r>
            <a:r>
              <a:rPr lang="en-GB" dirty="0"/>
              <a:t> </a:t>
            </a:r>
            <a:r>
              <a:rPr lang="en-GB" dirty="0" err="1"/>
              <a:t>accelerationssamfundet</a:t>
            </a:r>
            <a:endParaRPr lang="en-GB" dirty="0"/>
          </a:p>
        </p:txBody>
      </p:sp>
      <p:sp>
        <p:nvSpPr>
          <p:cNvPr id="3" name="Pladsholder til indhold 2"/>
          <p:cNvSpPr>
            <a:spLocks noGrp="1"/>
          </p:cNvSpPr>
          <p:nvPr>
            <p:ph sz="half" idx="1"/>
          </p:nvPr>
        </p:nvSpPr>
        <p:spPr>
          <a:xfrm>
            <a:off x="3618628" y="2247183"/>
            <a:ext cx="4320000" cy="3714209"/>
          </a:xfrm>
        </p:spPr>
        <p:txBody>
          <a:bodyPr>
            <a:normAutofit/>
          </a:bodyPr>
          <a:lstStyle/>
          <a:p>
            <a:r>
              <a:rPr lang="da-DK" dirty="0" smtClean="0"/>
              <a:t>I </a:t>
            </a:r>
            <a:r>
              <a:rPr lang="da-DK" dirty="0"/>
              <a:t>vores forhold til sygdom og død dominerer et aggressionsforhold, karakteriseret ved et ensidigt fokus på at overvinde ethvert tab af kontrol over </a:t>
            </a:r>
            <a:r>
              <a:rPr lang="da-DK" dirty="0" smtClean="0"/>
              <a:t>kroppen </a:t>
            </a:r>
            <a:r>
              <a:rPr lang="da-DK" dirty="0"/>
              <a:t>(Rosa, 2020, 72</a:t>
            </a:r>
            <a:r>
              <a:rPr lang="da-DK" dirty="0" smtClean="0"/>
              <a:t>).</a:t>
            </a:r>
          </a:p>
          <a:p>
            <a:r>
              <a:rPr lang="da-DK" dirty="0"/>
              <a:t>Problemet er, pointerer Rosa, at døden er ukontrollerbar, den er en tilbagetrækning fra livet og ikke en opgave, der kan eller skal løses. </a:t>
            </a:r>
            <a:endParaRPr lang="da-DK" dirty="0" smtClean="0"/>
          </a:p>
          <a:p>
            <a:r>
              <a:rPr lang="da-DK" dirty="0" smtClean="0"/>
              <a:t>Men </a:t>
            </a:r>
            <a:r>
              <a:rPr lang="da-DK" dirty="0"/>
              <a:t>at være i det ultimativt ukontrollerbare harmonerer dårligt med samtidens dyrkelse af kontrol (Rosa, 2020, 72-73).</a:t>
            </a:r>
            <a:endParaRPr lang="en-GB" dirty="0"/>
          </a:p>
        </p:txBody>
      </p:sp>
      <p:sp>
        <p:nvSpPr>
          <p:cNvPr id="5" name="Pladsholder til slidenummer 4"/>
          <p:cNvSpPr>
            <a:spLocks noGrp="1"/>
          </p:cNvSpPr>
          <p:nvPr>
            <p:ph type="sldNum" sz="quarter" idx="12"/>
          </p:nvPr>
        </p:nvSpPr>
        <p:spPr/>
        <p:txBody>
          <a:bodyPr/>
          <a:lstStyle/>
          <a:p>
            <a:fld id="{83488893-2AAA-ED44-AE5C-7120951D6633}" type="slidenum">
              <a:rPr lang="en-US" smtClean="0"/>
              <a:pPr/>
              <a:t>5</a:t>
            </a:fld>
            <a:endParaRPr lang="en-US" dirty="0"/>
          </a:p>
        </p:txBody>
      </p:sp>
      <p:sp>
        <p:nvSpPr>
          <p:cNvPr id="7" name="Pladsholder til indhold 6"/>
          <p:cNvSpPr>
            <a:spLocks noGrp="1"/>
          </p:cNvSpPr>
          <p:nvPr>
            <p:ph sz="half" idx="2"/>
          </p:nvPr>
        </p:nvSpPr>
        <p:spPr/>
        <p:txBody>
          <a:bodyPr/>
          <a:lstStyle/>
          <a:p>
            <a:endParaRPr lang="en-GB"/>
          </a:p>
        </p:txBody>
      </p:sp>
    </p:spTree>
    <p:extLst>
      <p:ext uri="{BB962C8B-B14F-4D97-AF65-F5344CB8AC3E}">
        <p14:creationId xmlns:p14="http://schemas.microsoft.com/office/powerpoint/2010/main" val="3096398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492664"/>
          </a:xfrm>
        </p:spPr>
        <p:txBody>
          <a:bodyPr>
            <a:noAutofit/>
          </a:bodyPr>
          <a:lstStyle/>
          <a:p>
            <a:r>
              <a:rPr lang="da-DK" sz="3200" dirty="0">
                <a:latin typeface="Constantia" pitchFamily="18" charset="0"/>
              </a:rPr>
              <a:t>Dekonstruktion af døden – videnskabeliggørelsens konsekvenser</a:t>
            </a:r>
            <a:endParaRPr lang="en-US" sz="3200" dirty="0">
              <a:latin typeface="Constantia" pitchFamily="18" charset="0"/>
            </a:endParaRPr>
          </a:p>
        </p:txBody>
      </p:sp>
      <p:sp>
        <p:nvSpPr>
          <p:cNvPr id="3" name="Content Placeholder 2"/>
          <p:cNvSpPr>
            <a:spLocks noGrp="1"/>
          </p:cNvSpPr>
          <p:nvPr>
            <p:ph idx="1"/>
          </p:nvPr>
        </p:nvSpPr>
        <p:spPr>
          <a:xfrm>
            <a:off x="2351584" y="1268760"/>
            <a:ext cx="7560840" cy="4752528"/>
          </a:xfrm>
        </p:spPr>
        <p:txBody>
          <a:bodyPr>
            <a:noAutofit/>
          </a:bodyPr>
          <a:lstStyle/>
          <a:p>
            <a:pPr>
              <a:lnSpc>
                <a:spcPct val="100000"/>
              </a:lnSpc>
            </a:pPr>
            <a:endParaRPr lang="da-DK" sz="2400" dirty="0">
              <a:latin typeface="Constantia" pitchFamily="18" charset="0"/>
            </a:endParaRPr>
          </a:p>
          <a:p>
            <a:pPr>
              <a:lnSpc>
                <a:spcPct val="100000"/>
              </a:lnSpc>
            </a:pPr>
            <a:r>
              <a:rPr lang="da-DK" sz="2400" dirty="0">
                <a:latin typeface="Constantia" pitchFamily="18" charset="0"/>
              </a:rPr>
              <a:t>”Døden har forvandlet sig fra en bøddel til en fængselsvagt. (…) Døden indfinder sig ikke længere ved livets afslutning: den er der lige fra begyndelsen, og den vogter nidkært over os. Døden holder øje med os, når vi arbejder, når vi spiser, når vi elsker, når vi sover. Via sine mange stedfortrædere hersker døden over livet. Det er meningsløst at kæmpe mod døden, men at kæmpe mod dens </a:t>
            </a:r>
            <a:r>
              <a:rPr lang="da-DK" sz="2400" i="1" dirty="0">
                <a:latin typeface="Constantia" pitchFamily="18" charset="0"/>
              </a:rPr>
              <a:t>årsager</a:t>
            </a:r>
            <a:r>
              <a:rPr lang="da-DK" sz="2400" dirty="0">
                <a:latin typeface="Constantia" pitchFamily="18" charset="0"/>
              </a:rPr>
              <a:t> bliver til selve livets mening” (Bauman 2006: 131).</a:t>
            </a:r>
            <a:endParaRPr lang="en-US" sz="2400" dirty="0">
              <a:latin typeface="Constantia" pitchFamily="18" charset="0"/>
            </a:endParaRPr>
          </a:p>
        </p:txBody>
      </p:sp>
      <p:sp>
        <p:nvSpPr>
          <p:cNvPr id="4" name="Pladsholder til sidefod 3"/>
          <p:cNvSpPr>
            <a:spLocks noGrp="1"/>
          </p:cNvSpPr>
          <p:nvPr>
            <p:ph type="ftr" sz="quarter" idx="4294967295"/>
          </p:nvPr>
        </p:nvSpPr>
        <p:spPr/>
        <p:txBody>
          <a:bodyPr/>
          <a:lstStyle/>
          <a:p>
            <a:r>
              <a:rPr lang="da-DK" smtClean="0"/>
              <a:t>Vibeke Graven</a:t>
            </a:r>
            <a:endParaRPr lang="da-DK"/>
          </a:p>
        </p:txBody>
      </p:sp>
      <p:sp>
        <p:nvSpPr>
          <p:cNvPr id="5" name="Pladsholder til diasnummer 4"/>
          <p:cNvSpPr>
            <a:spLocks noGrp="1"/>
          </p:cNvSpPr>
          <p:nvPr>
            <p:ph type="sldNum" sz="quarter" idx="12"/>
          </p:nvPr>
        </p:nvSpPr>
        <p:spPr/>
        <p:txBody>
          <a:bodyPr/>
          <a:lstStyle/>
          <a:p>
            <a:fld id="{E847BA17-2261-4215-B9BA-2D40BCB81239}" type="slidenum">
              <a:rPr lang="da-DK" smtClean="0"/>
              <a:t>6</a:t>
            </a:fld>
            <a:endParaRPr lang="da-DK"/>
          </a:p>
        </p:txBody>
      </p:sp>
    </p:spTree>
    <p:extLst>
      <p:ext uri="{BB962C8B-B14F-4D97-AF65-F5344CB8AC3E}">
        <p14:creationId xmlns:p14="http://schemas.microsoft.com/office/powerpoint/2010/main" val="2491864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Død</a:t>
            </a:r>
            <a:r>
              <a:rPr lang="en-GB" dirty="0"/>
              <a:t>,</a:t>
            </a:r>
            <a:r>
              <a:rPr lang="en-GB" dirty="0" smtClean="0"/>
              <a:t> </a:t>
            </a:r>
            <a:r>
              <a:rPr lang="en-GB" dirty="0" err="1" smtClean="0"/>
              <a:t>resonans</a:t>
            </a:r>
            <a:r>
              <a:rPr lang="en-GB" dirty="0" smtClean="0"/>
              <a:t> </a:t>
            </a:r>
            <a:r>
              <a:rPr lang="en-GB" dirty="0" err="1" smtClean="0"/>
              <a:t>og</a:t>
            </a:r>
            <a:r>
              <a:rPr lang="en-GB" dirty="0" smtClean="0"/>
              <a:t> </a:t>
            </a:r>
            <a:r>
              <a:rPr lang="en-GB" dirty="0" err="1" smtClean="0"/>
              <a:t>spiritualitet</a:t>
            </a:r>
            <a:endParaRPr lang="en-GB" dirty="0"/>
          </a:p>
        </p:txBody>
      </p:sp>
      <p:sp>
        <p:nvSpPr>
          <p:cNvPr id="3" name="Pladsholder til indhold 2"/>
          <p:cNvSpPr>
            <a:spLocks noGrp="1"/>
          </p:cNvSpPr>
          <p:nvPr>
            <p:ph sz="half" idx="1"/>
          </p:nvPr>
        </p:nvSpPr>
        <p:spPr/>
        <p:txBody>
          <a:bodyPr/>
          <a:lstStyle/>
          <a:p>
            <a:r>
              <a:rPr lang="en-GB" dirty="0" smtClean="0"/>
              <a:t>Rosa </a:t>
            </a:r>
            <a:r>
              <a:rPr lang="en-GB" dirty="0" err="1" smtClean="0"/>
              <a:t>antyder</a:t>
            </a:r>
            <a:r>
              <a:rPr lang="en-GB" dirty="0" smtClean="0"/>
              <a:t>, at et </a:t>
            </a:r>
            <a:r>
              <a:rPr lang="en-GB" dirty="0" err="1" smtClean="0"/>
              <a:t>resonansforhold</a:t>
            </a:r>
            <a:r>
              <a:rPr lang="en-GB" dirty="0" smtClean="0"/>
              <a:t> </a:t>
            </a:r>
            <a:r>
              <a:rPr lang="en-GB" dirty="0" err="1" smtClean="0"/>
              <a:t>i</a:t>
            </a:r>
            <a:r>
              <a:rPr lang="en-GB" dirty="0" smtClean="0"/>
              <a:t> </a:t>
            </a:r>
            <a:r>
              <a:rPr lang="en-GB" dirty="0" err="1" smtClean="0"/>
              <a:t>dødens</a:t>
            </a:r>
            <a:r>
              <a:rPr lang="en-GB" dirty="0" smtClean="0"/>
              <a:t> </a:t>
            </a:r>
            <a:r>
              <a:rPr lang="en-GB" dirty="0" err="1" smtClean="0"/>
              <a:t>nærvær</a:t>
            </a:r>
            <a:r>
              <a:rPr lang="en-GB" dirty="0" smtClean="0"/>
              <a:t> </a:t>
            </a:r>
            <a:r>
              <a:rPr lang="en-GB" dirty="0" err="1" smtClean="0"/>
              <a:t>er</a:t>
            </a:r>
            <a:r>
              <a:rPr lang="en-GB" dirty="0" smtClean="0"/>
              <a:t> </a:t>
            </a:r>
            <a:r>
              <a:rPr lang="en-GB" dirty="0" err="1" smtClean="0"/>
              <a:t>muligt</a:t>
            </a:r>
            <a:r>
              <a:rPr lang="en-GB" dirty="0" smtClean="0"/>
              <a:t>.</a:t>
            </a:r>
          </a:p>
          <a:p>
            <a:r>
              <a:rPr lang="en-GB" dirty="0" smtClean="0"/>
              <a:t>Men </a:t>
            </a:r>
            <a:r>
              <a:rPr lang="en-GB" dirty="0" err="1" smtClean="0"/>
              <a:t>hvad</a:t>
            </a:r>
            <a:r>
              <a:rPr lang="en-GB" dirty="0" smtClean="0"/>
              <a:t> </a:t>
            </a:r>
            <a:r>
              <a:rPr lang="en-GB" dirty="0" err="1" smtClean="0"/>
              <a:t>vil</a:t>
            </a:r>
            <a:r>
              <a:rPr lang="en-GB" dirty="0" smtClean="0"/>
              <a:t> </a:t>
            </a:r>
            <a:r>
              <a:rPr lang="en-GB" dirty="0" err="1" smtClean="0"/>
              <a:t>det</a:t>
            </a:r>
            <a:r>
              <a:rPr lang="en-GB" dirty="0" smtClean="0"/>
              <a:t> </a:t>
            </a:r>
            <a:r>
              <a:rPr lang="en-GB" dirty="0" err="1" smtClean="0"/>
              <a:t>sige</a:t>
            </a:r>
            <a:r>
              <a:rPr lang="en-GB" dirty="0" smtClean="0"/>
              <a:t> at </a:t>
            </a:r>
            <a:r>
              <a:rPr lang="en-GB" dirty="0" err="1" smtClean="0"/>
              <a:t>lytte</a:t>
            </a:r>
            <a:r>
              <a:rPr lang="en-GB" dirty="0" smtClean="0"/>
              <a:t> </a:t>
            </a:r>
            <a:r>
              <a:rPr lang="en-GB" dirty="0" err="1" smtClean="0"/>
              <a:t>og</a:t>
            </a:r>
            <a:r>
              <a:rPr lang="en-GB" dirty="0" smtClean="0"/>
              <a:t> </a:t>
            </a:r>
            <a:r>
              <a:rPr lang="en-GB" dirty="0" err="1" smtClean="0"/>
              <a:t>svare</a:t>
            </a:r>
            <a:r>
              <a:rPr lang="en-GB" dirty="0" smtClean="0"/>
              <a:t> </a:t>
            </a:r>
            <a:r>
              <a:rPr lang="en-GB" dirty="0" err="1" smtClean="0"/>
              <a:t>i</a:t>
            </a:r>
            <a:r>
              <a:rPr lang="en-GB" dirty="0" smtClean="0"/>
              <a:t> </a:t>
            </a:r>
            <a:r>
              <a:rPr lang="en-GB" dirty="0" err="1" smtClean="0"/>
              <a:t>dødens</a:t>
            </a:r>
            <a:r>
              <a:rPr lang="en-GB" dirty="0" smtClean="0"/>
              <a:t> </a:t>
            </a:r>
            <a:r>
              <a:rPr lang="en-GB" dirty="0" err="1" smtClean="0"/>
              <a:t>nærvær</a:t>
            </a:r>
            <a:r>
              <a:rPr lang="en-GB" dirty="0" smtClean="0"/>
              <a:t>?</a:t>
            </a:r>
          </a:p>
          <a:p>
            <a:r>
              <a:rPr lang="en-GB" dirty="0" smtClean="0"/>
              <a:t>I et </a:t>
            </a:r>
            <a:r>
              <a:rPr lang="en-GB" dirty="0" err="1" smtClean="0"/>
              <a:t>sekulariseret</a:t>
            </a:r>
            <a:r>
              <a:rPr lang="en-GB" dirty="0" smtClean="0"/>
              <a:t> </a:t>
            </a:r>
            <a:r>
              <a:rPr lang="en-GB" dirty="0" err="1" smtClean="0"/>
              <a:t>samfund</a:t>
            </a:r>
            <a:r>
              <a:rPr lang="en-GB" dirty="0" smtClean="0"/>
              <a:t> </a:t>
            </a:r>
            <a:r>
              <a:rPr lang="en-GB" dirty="0" err="1" smtClean="0"/>
              <a:t>har</a:t>
            </a:r>
            <a:r>
              <a:rPr lang="en-GB" dirty="0" smtClean="0"/>
              <a:t> vi </a:t>
            </a:r>
            <a:r>
              <a:rPr lang="en-GB" dirty="0" err="1" smtClean="0"/>
              <a:t>ikke</a:t>
            </a:r>
            <a:r>
              <a:rPr lang="en-GB" dirty="0" smtClean="0"/>
              <a:t> et </a:t>
            </a:r>
            <a:r>
              <a:rPr lang="en-GB" dirty="0" err="1" smtClean="0"/>
              <a:t>fælles</a:t>
            </a:r>
            <a:r>
              <a:rPr lang="en-GB" dirty="0" smtClean="0"/>
              <a:t> sprog om </a:t>
            </a:r>
            <a:r>
              <a:rPr lang="en-GB" dirty="0" err="1" smtClean="0"/>
              <a:t>død</a:t>
            </a:r>
            <a:r>
              <a:rPr lang="en-GB" dirty="0" smtClean="0"/>
              <a:t> </a:t>
            </a:r>
            <a:r>
              <a:rPr lang="en-GB" dirty="0" err="1" smtClean="0"/>
              <a:t>eller</a:t>
            </a:r>
            <a:r>
              <a:rPr lang="en-GB" dirty="0" smtClean="0"/>
              <a:t> </a:t>
            </a:r>
            <a:r>
              <a:rPr lang="en-GB" dirty="0" err="1" smtClean="0"/>
              <a:t>efterliv</a:t>
            </a:r>
            <a:r>
              <a:rPr lang="en-GB" dirty="0" smtClean="0"/>
              <a:t> (Bauman). </a:t>
            </a:r>
          </a:p>
          <a:p>
            <a:r>
              <a:rPr lang="en-GB" dirty="0" err="1" smtClean="0"/>
              <a:t>Det</a:t>
            </a:r>
            <a:r>
              <a:rPr lang="en-GB" dirty="0" smtClean="0"/>
              <a:t> </a:t>
            </a:r>
            <a:r>
              <a:rPr lang="en-GB" dirty="0" err="1" smtClean="0"/>
              <a:t>fælles</a:t>
            </a:r>
            <a:r>
              <a:rPr lang="en-GB" dirty="0" smtClean="0"/>
              <a:t> </a:t>
            </a:r>
            <a:r>
              <a:rPr lang="en-GB" dirty="0" err="1" smtClean="0"/>
              <a:t>ritualiserede</a:t>
            </a:r>
            <a:r>
              <a:rPr lang="en-GB" dirty="0" smtClean="0"/>
              <a:t> rum for </a:t>
            </a:r>
            <a:r>
              <a:rPr lang="en-GB" dirty="0" err="1" smtClean="0"/>
              <a:t>dødens</a:t>
            </a:r>
            <a:r>
              <a:rPr lang="en-GB" dirty="0" smtClean="0"/>
              <a:t> </a:t>
            </a:r>
            <a:r>
              <a:rPr lang="en-GB" dirty="0" err="1" smtClean="0"/>
              <a:t>spirituelle</a:t>
            </a:r>
            <a:r>
              <a:rPr lang="en-GB" dirty="0" smtClean="0"/>
              <a:t> </a:t>
            </a:r>
            <a:r>
              <a:rPr lang="en-GB" dirty="0" err="1" smtClean="0"/>
              <a:t>aspekter</a:t>
            </a:r>
            <a:r>
              <a:rPr lang="en-GB" dirty="0" smtClean="0"/>
              <a:t> </a:t>
            </a:r>
            <a:r>
              <a:rPr lang="en-GB" dirty="0" err="1" smtClean="0"/>
              <a:t>tømmes</a:t>
            </a:r>
            <a:r>
              <a:rPr lang="en-GB" dirty="0" smtClean="0"/>
              <a:t> for </a:t>
            </a:r>
            <a:r>
              <a:rPr lang="en-GB" dirty="0" err="1" smtClean="0"/>
              <a:t>betydning</a:t>
            </a:r>
            <a:r>
              <a:rPr lang="en-GB" dirty="0" smtClean="0"/>
              <a:t>. </a:t>
            </a:r>
            <a:br>
              <a:rPr lang="en-GB" dirty="0" smtClean="0"/>
            </a:br>
            <a:r>
              <a:rPr lang="en-GB" dirty="0" err="1" smtClean="0"/>
              <a:t>Det</a:t>
            </a:r>
            <a:r>
              <a:rPr lang="en-GB" dirty="0" smtClean="0"/>
              <a:t> </a:t>
            </a:r>
            <a:r>
              <a:rPr lang="en-GB" dirty="0" err="1" smtClean="0"/>
              <a:t>er</a:t>
            </a:r>
            <a:r>
              <a:rPr lang="en-GB" dirty="0" smtClean="0"/>
              <a:t> op </a:t>
            </a:r>
            <a:r>
              <a:rPr lang="en-GB" dirty="0" err="1" smtClean="0"/>
              <a:t>til</a:t>
            </a:r>
            <a:r>
              <a:rPr lang="en-GB" dirty="0" smtClean="0"/>
              <a:t> den </a:t>
            </a:r>
            <a:r>
              <a:rPr lang="en-GB" dirty="0" err="1" smtClean="0"/>
              <a:t>enkelte</a:t>
            </a:r>
            <a:r>
              <a:rPr lang="en-GB" dirty="0" smtClean="0"/>
              <a:t> at </a:t>
            </a:r>
            <a:r>
              <a:rPr lang="en-GB" dirty="0" err="1" smtClean="0"/>
              <a:t>finde</a:t>
            </a:r>
            <a:r>
              <a:rPr lang="en-GB" dirty="0" smtClean="0"/>
              <a:t> de </a:t>
            </a:r>
            <a:r>
              <a:rPr lang="en-GB" dirty="0" err="1" smtClean="0"/>
              <a:t>rigtige</a:t>
            </a:r>
            <a:r>
              <a:rPr lang="en-GB" dirty="0" smtClean="0"/>
              <a:t> </a:t>
            </a:r>
            <a:r>
              <a:rPr lang="en-GB" dirty="0" err="1" smtClean="0"/>
              <a:t>ord</a:t>
            </a:r>
            <a:r>
              <a:rPr lang="en-GB" dirty="0" smtClean="0"/>
              <a:t> </a:t>
            </a:r>
            <a:r>
              <a:rPr lang="en-GB" dirty="0" err="1" smtClean="0"/>
              <a:t>og</a:t>
            </a:r>
            <a:r>
              <a:rPr lang="en-GB" dirty="0" smtClean="0"/>
              <a:t> </a:t>
            </a:r>
            <a:r>
              <a:rPr lang="en-GB" dirty="0" err="1" smtClean="0"/>
              <a:t>gestik</a:t>
            </a:r>
            <a:r>
              <a:rPr lang="en-GB" dirty="0"/>
              <a:t> </a:t>
            </a:r>
            <a:r>
              <a:rPr lang="en-GB" dirty="0" smtClean="0"/>
              <a:t>(Elias).</a:t>
            </a:r>
          </a:p>
          <a:p>
            <a:pPr marL="0" indent="0">
              <a:buNone/>
            </a:pPr>
            <a:endParaRPr lang="en-GB" dirty="0"/>
          </a:p>
        </p:txBody>
      </p:sp>
      <p:sp>
        <p:nvSpPr>
          <p:cNvPr id="5" name="Pladsholder til slidenummer 4"/>
          <p:cNvSpPr>
            <a:spLocks noGrp="1"/>
          </p:cNvSpPr>
          <p:nvPr>
            <p:ph type="sldNum" sz="quarter" idx="12"/>
          </p:nvPr>
        </p:nvSpPr>
        <p:spPr/>
        <p:txBody>
          <a:bodyPr/>
          <a:lstStyle/>
          <a:p>
            <a:fld id="{83488893-2AAA-ED44-AE5C-7120951D6633}" type="slidenum">
              <a:rPr lang="en-US" smtClean="0"/>
              <a:pPr/>
              <a:t>7</a:t>
            </a:fld>
            <a:endParaRPr lang="en-US" dirty="0"/>
          </a:p>
        </p:txBody>
      </p:sp>
      <p:sp>
        <p:nvSpPr>
          <p:cNvPr id="4" name="Pladsholder til indhold 3"/>
          <p:cNvSpPr>
            <a:spLocks noGrp="1"/>
          </p:cNvSpPr>
          <p:nvPr>
            <p:ph sz="half" idx="2"/>
          </p:nvPr>
        </p:nvSpPr>
        <p:spPr/>
        <p:txBody>
          <a:bodyPr/>
          <a:lstStyle/>
          <a:p>
            <a:endParaRPr lang="en-GB"/>
          </a:p>
        </p:txBody>
      </p:sp>
    </p:spTree>
    <p:extLst>
      <p:ext uri="{BB962C8B-B14F-4D97-AF65-F5344CB8AC3E}">
        <p14:creationId xmlns:p14="http://schemas.microsoft.com/office/powerpoint/2010/main" val="665483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963863" y="894736"/>
            <a:ext cx="8893175" cy="914400"/>
          </a:xfrm>
        </p:spPr>
        <p:txBody>
          <a:bodyPr>
            <a:normAutofit/>
          </a:bodyPr>
          <a:lstStyle/>
          <a:p>
            <a:r>
              <a:rPr lang="en-GB" altLang="en-US" dirty="0" err="1" smtClean="0"/>
              <a:t>Hospicefilosofien</a:t>
            </a:r>
            <a:r>
              <a:rPr lang="en-GB" altLang="en-US" dirty="0"/>
              <a:t> </a:t>
            </a:r>
            <a:endParaRPr lang="en-GB" altLang="en-US" dirty="0" smtClean="0"/>
          </a:p>
        </p:txBody>
      </p:sp>
      <p:pic>
        <p:nvPicPr>
          <p:cNvPr id="20483" name="Content Placeholder 4"/>
          <p:cNvPicPr>
            <a:picLocks noGrp="1" noChangeAspect="1"/>
          </p:cNvPicPr>
          <p:nvPr>
            <p:ph sz="half" idx="1"/>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674064" y="2287657"/>
            <a:ext cx="2111426" cy="2111426"/>
          </a:xfrm>
        </p:spPr>
      </p:pic>
      <p:pic>
        <p:nvPicPr>
          <p:cNvPr id="5" name="Pladsholder til indhold 4"/>
          <p:cNvPicPr>
            <a:picLocks noGrp="1" noChangeAspect="1"/>
          </p:cNvPicPr>
          <p:nvPr>
            <p:ph sz="half" idx="2"/>
          </p:nvPr>
        </p:nvPicPr>
        <p:blipFill>
          <a:blip r:embed="rId4"/>
          <a:stretch>
            <a:fillRect/>
          </a:stretch>
        </p:blipFill>
        <p:spPr>
          <a:xfrm>
            <a:off x="6444566" y="2579653"/>
            <a:ext cx="5574713" cy="3830778"/>
          </a:xfrm>
          <a:prstGeom prst="rect">
            <a:avLst/>
          </a:prstGeom>
        </p:spPr>
      </p:pic>
      <p:sp>
        <p:nvSpPr>
          <p:cNvPr id="2" name="Pladsholder til sidefod 1"/>
          <p:cNvSpPr>
            <a:spLocks noGrp="1"/>
          </p:cNvSpPr>
          <p:nvPr>
            <p:ph type="ftr" sz="quarter" idx="4294967295"/>
          </p:nvPr>
        </p:nvSpPr>
        <p:spPr/>
        <p:txBody>
          <a:bodyPr/>
          <a:lstStyle/>
          <a:p>
            <a:r>
              <a:rPr lang="da-DK" smtClean="0"/>
              <a:t>Vibeke Graven</a:t>
            </a:r>
            <a:endParaRPr lang="da-DK"/>
          </a:p>
        </p:txBody>
      </p:sp>
      <p:sp>
        <p:nvSpPr>
          <p:cNvPr id="3" name="Pladsholder til diasnummer 2"/>
          <p:cNvSpPr>
            <a:spLocks noGrp="1"/>
          </p:cNvSpPr>
          <p:nvPr>
            <p:ph type="sldNum" sz="quarter" idx="4294967295"/>
          </p:nvPr>
        </p:nvSpPr>
        <p:spPr/>
        <p:txBody>
          <a:bodyPr/>
          <a:lstStyle/>
          <a:p>
            <a:fld id="{E847BA17-2261-4215-B9BA-2D40BCB81239}" type="slidenum">
              <a:rPr lang="da-DK" smtClean="0"/>
              <a:t>8</a:t>
            </a:fld>
            <a:endParaRPr lang="da-DK"/>
          </a:p>
        </p:txBody>
      </p:sp>
      <p:sp>
        <p:nvSpPr>
          <p:cNvPr id="20485" name="TextBox 5"/>
          <p:cNvSpPr txBox="1">
            <a:spLocks noChangeArrowheads="1"/>
          </p:cNvSpPr>
          <p:nvPr/>
        </p:nvSpPr>
        <p:spPr bwMode="auto">
          <a:xfrm>
            <a:off x="1438060" y="2287657"/>
            <a:ext cx="23812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GB" altLang="en-US" dirty="0">
                <a:solidFill>
                  <a:srgbClr val="5A5A5A"/>
                </a:solidFill>
              </a:rPr>
              <a:t>Cicely Saunders</a:t>
            </a:r>
            <a:br>
              <a:rPr lang="en-GB" altLang="en-US" dirty="0">
                <a:solidFill>
                  <a:srgbClr val="5A5A5A"/>
                </a:solidFill>
              </a:rPr>
            </a:br>
            <a:r>
              <a:rPr lang="en-GB" altLang="en-US" sz="1600" dirty="0" smtClean="0">
                <a:solidFill>
                  <a:srgbClr val="5A5A5A"/>
                </a:solidFill>
              </a:rPr>
              <a:t>1918-2005</a:t>
            </a:r>
            <a:br>
              <a:rPr lang="en-GB" altLang="en-US" sz="1600" dirty="0" smtClean="0">
                <a:solidFill>
                  <a:srgbClr val="5A5A5A"/>
                </a:solidFill>
              </a:rPr>
            </a:br>
            <a:r>
              <a:rPr lang="en-GB" altLang="en-US" sz="1600" dirty="0" err="1" smtClean="0">
                <a:solidFill>
                  <a:srgbClr val="5A5A5A"/>
                </a:solidFill>
              </a:rPr>
              <a:t>Grundlægger</a:t>
            </a:r>
            <a:r>
              <a:rPr lang="en-GB" altLang="en-US" sz="1600" dirty="0" smtClean="0">
                <a:solidFill>
                  <a:srgbClr val="5A5A5A"/>
                </a:solidFill>
              </a:rPr>
              <a:t> </a:t>
            </a:r>
            <a:r>
              <a:rPr lang="en-GB" altLang="en-US" sz="1600" dirty="0" err="1" smtClean="0">
                <a:solidFill>
                  <a:srgbClr val="5A5A5A"/>
                </a:solidFill>
              </a:rPr>
              <a:t>af</a:t>
            </a:r>
            <a:r>
              <a:rPr lang="en-GB" altLang="en-US" sz="1600" dirty="0" smtClean="0">
                <a:solidFill>
                  <a:srgbClr val="5A5A5A"/>
                </a:solidFill>
              </a:rPr>
              <a:t> St. Christopher’s Hospice 1967</a:t>
            </a:r>
            <a:endParaRPr lang="en-GB" altLang="en-US" dirty="0">
              <a:solidFill>
                <a:srgbClr val="5A5A5A"/>
              </a:solidFill>
            </a:endParaRPr>
          </a:p>
        </p:txBody>
      </p:sp>
      <p:pic>
        <p:nvPicPr>
          <p:cNvPr id="4098" name="Picture 2"/>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47413" y="4877605"/>
            <a:ext cx="391318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felt 5"/>
          <p:cNvSpPr txBox="1"/>
          <p:nvPr/>
        </p:nvSpPr>
        <p:spPr>
          <a:xfrm>
            <a:off x="7417523" y="2074365"/>
            <a:ext cx="1224374" cy="400110"/>
          </a:xfrm>
          <a:prstGeom prst="rect">
            <a:avLst/>
          </a:prstGeom>
          <a:noFill/>
        </p:spPr>
        <p:txBody>
          <a:bodyPr wrap="none" rtlCol="0">
            <a:spAutoFit/>
          </a:bodyPr>
          <a:lstStyle/>
          <a:p>
            <a:r>
              <a:rPr lang="en-GB" sz="2000" b="1" dirty="0" smtClean="0">
                <a:solidFill>
                  <a:srgbClr val="5A5A5A"/>
                </a:solidFill>
              </a:rPr>
              <a:t>Total pain</a:t>
            </a:r>
            <a:endParaRPr lang="en-GB" b="1" dirty="0">
              <a:solidFill>
                <a:srgbClr val="5A5A5A"/>
              </a:solidFill>
            </a:endParaRPr>
          </a:p>
        </p:txBody>
      </p:sp>
    </p:spTree>
    <p:extLst>
      <p:ext uri="{BB962C8B-B14F-4D97-AF65-F5344CB8AC3E}">
        <p14:creationId xmlns:p14="http://schemas.microsoft.com/office/powerpoint/2010/main" val="251426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err="1" smtClean="0"/>
              <a:t>Praksisnær</a:t>
            </a:r>
            <a:r>
              <a:rPr lang="en-GB" dirty="0" smtClean="0"/>
              <a:t> </a:t>
            </a:r>
            <a:r>
              <a:rPr lang="en-GB" dirty="0" err="1"/>
              <a:t>tænkning</a:t>
            </a:r>
            <a:r>
              <a:rPr lang="en-GB" dirty="0"/>
              <a:t> om </a:t>
            </a:r>
            <a:r>
              <a:rPr lang="en-GB" dirty="0" err="1" smtClean="0"/>
              <a:t>resonansforhold</a:t>
            </a:r>
            <a:endParaRPr lang="en-GB" dirty="0"/>
          </a:p>
        </p:txBody>
      </p:sp>
      <p:sp>
        <p:nvSpPr>
          <p:cNvPr id="3" name="Pladsholder til indhold 2"/>
          <p:cNvSpPr>
            <a:spLocks noGrp="1"/>
          </p:cNvSpPr>
          <p:nvPr>
            <p:ph sz="half" idx="1"/>
          </p:nvPr>
        </p:nvSpPr>
        <p:spPr/>
        <p:txBody>
          <a:bodyPr/>
          <a:lstStyle/>
          <a:p>
            <a:r>
              <a:rPr lang="en-GB" dirty="0" err="1" smtClean="0"/>
              <a:t>Empirisk</a:t>
            </a:r>
            <a:r>
              <a:rPr lang="en-GB" dirty="0" smtClean="0"/>
              <a:t> </a:t>
            </a:r>
            <a:r>
              <a:rPr lang="en-GB" dirty="0" err="1" smtClean="0"/>
              <a:t>materiale</a:t>
            </a:r>
            <a:r>
              <a:rPr lang="en-GB" dirty="0" smtClean="0"/>
              <a:t> </a:t>
            </a:r>
            <a:r>
              <a:rPr lang="en-GB" dirty="0" err="1" smtClean="0"/>
              <a:t>fra</a:t>
            </a:r>
            <a:r>
              <a:rPr lang="en-GB" dirty="0" smtClean="0"/>
              <a:t> </a:t>
            </a:r>
            <a:r>
              <a:rPr lang="en-GB" dirty="0" err="1" smtClean="0"/>
              <a:t>projekter</a:t>
            </a:r>
            <a:r>
              <a:rPr lang="en-GB" dirty="0" smtClean="0"/>
              <a:t> med </a:t>
            </a:r>
            <a:r>
              <a:rPr lang="en-GB" dirty="0" err="1" smtClean="0"/>
              <a:t>fokus</a:t>
            </a:r>
            <a:r>
              <a:rPr lang="en-GB" dirty="0" smtClean="0"/>
              <a:t> </a:t>
            </a:r>
            <a:r>
              <a:rPr lang="en-GB" dirty="0" err="1" smtClean="0"/>
              <a:t>på</a:t>
            </a:r>
            <a:r>
              <a:rPr lang="en-GB" dirty="0" smtClean="0"/>
              <a:t> </a:t>
            </a:r>
            <a:r>
              <a:rPr lang="en-GB" dirty="0" err="1" smtClean="0"/>
              <a:t>hospiceomsorg</a:t>
            </a:r>
            <a:r>
              <a:rPr lang="en-GB" dirty="0" smtClean="0"/>
              <a:t> </a:t>
            </a:r>
            <a:r>
              <a:rPr lang="en-GB" dirty="0" err="1" smtClean="0"/>
              <a:t>samt</a:t>
            </a:r>
            <a:r>
              <a:rPr lang="en-GB" dirty="0" smtClean="0"/>
              <a:t> </a:t>
            </a:r>
            <a:r>
              <a:rPr lang="en-GB" dirty="0" err="1" smtClean="0"/>
              <a:t>projekter</a:t>
            </a:r>
            <a:r>
              <a:rPr lang="en-GB" dirty="0" smtClean="0"/>
              <a:t> </a:t>
            </a:r>
            <a:r>
              <a:rPr lang="en-GB" dirty="0" err="1" smtClean="0"/>
              <a:t>blandt</a:t>
            </a:r>
            <a:r>
              <a:rPr lang="en-GB" dirty="0" smtClean="0"/>
              <a:t> </a:t>
            </a:r>
            <a:r>
              <a:rPr lang="en-GB" dirty="0" err="1" smtClean="0"/>
              <a:t>socialt</a:t>
            </a:r>
            <a:r>
              <a:rPr lang="en-GB" dirty="0" smtClean="0"/>
              <a:t> </a:t>
            </a:r>
            <a:r>
              <a:rPr lang="en-GB" dirty="0" err="1" smtClean="0"/>
              <a:t>udsatte</a:t>
            </a:r>
            <a:r>
              <a:rPr lang="en-GB" dirty="0" smtClean="0"/>
              <a:t> </a:t>
            </a:r>
            <a:r>
              <a:rPr lang="en-GB" dirty="0" err="1" smtClean="0"/>
              <a:t>grupper</a:t>
            </a:r>
            <a:r>
              <a:rPr lang="en-GB" dirty="0" smtClean="0"/>
              <a:t>.</a:t>
            </a:r>
          </a:p>
          <a:p>
            <a:r>
              <a:rPr lang="en-GB" dirty="0" err="1" smtClean="0"/>
              <a:t>Materialet</a:t>
            </a:r>
            <a:r>
              <a:rPr lang="en-GB" dirty="0" smtClean="0"/>
              <a:t> </a:t>
            </a:r>
            <a:r>
              <a:rPr lang="en-GB" dirty="0" err="1" smtClean="0"/>
              <a:t>er</a:t>
            </a:r>
            <a:r>
              <a:rPr lang="en-GB" dirty="0" smtClean="0"/>
              <a:t> </a:t>
            </a:r>
            <a:r>
              <a:rPr lang="en-GB" dirty="0" err="1" smtClean="0"/>
              <a:t>genlæst</a:t>
            </a:r>
            <a:r>
              <a:rPr lang="en-GB" dirty="0" smtClean="0"/>
              <a:t> </a:t>
            </a:r>
            <a:r>
              <a:rPr lang="en-GB" dirty="0" err="1" smtClean="0"/>
              <a:t>inspireret</a:t>
            </a:r>
            <a:r>
              <a:rPr lang="en-GB" dirty="0" smtClean="0"/>
              <a:t> </a:t>
            </a:r>
            <a:r>
              <a:rPr lang="en-GB" dirty="0" err="1" smtClean="0"/>
              <a:t>af</a:t>
            </a:r>
            <a:r>
              <a:rPr lang="en-GB" dirty="0" smtClean="0"/>
              <a:t> Rosas </a:t>
            </a:r>
            <a:r>
              <a:rPr lang="en-GB" dirty="0" err="1" smtClean="0"/>
              <a:t>resonansteori</a:t>
            </a:r>
            <a:r>
              <a:rPr lang="en-GB" dirty="0" smtClean="0"/>
              <a:t>.</a:t>
            </a:r>
          </a:p>
          <a:p>
            <a:r>
              <a:rPr lang="en-GB" dirty="0" err="1" smtClean="0"/>
              <a:t>Konkrete</a:t>
            </a:r>
            <a:r>
              <a:rPr lang="en-GB" dirty="0" smtClean="0"/>
              <a:t> </a:t>
            </a:r>
            <a:r>
              <a:rPr lang="en-GB" dirty="0" err="1" smtClean="0"/>
              <a:t>eksempler</a:t>
            </a:r>
            <a:r>
              <a:rPr lang="en-GB" dirty="0" smtClean="0"/>
              <a:t> </a:t>
            </a:r>
            <a:r>
              <a:rPr lang="en-GB" dirty="0" err="1" smtClean="0"/>
              <a:t>på</a:t>
            </a:r>
            <a:r>
              <a:rPr lang="en-GB" dirty="0" smtClean="0"/>
              <a:t>, </a:t>
            </a:r>
            <a:r>
              <a:rPr lang="en-GB" dirty="0" err="1" smtClean="0"/>
              <a:t>hvad</a:t>
            </a:r>
            <a:r>
              <a:rPr lang="en-GB" dirty="0" smtClean="0"/>
              <a:t> der </a:t>
            </a:r>
            <a:r>
              <a:rPr lang="en-GB" dirty="0" err="1" smtClean="0"/>
              <a:t>indikerer</a:t>
            </a:r>
            <a:r>
              <a:rPr lang="en-GB" dirty="0" smtClean="0"/>
              <a:t> lytten </a:t>
            </a:r>
            <a:r>
              <a:rPr lang="en-GB" dirty="0" err="1" smtClean="0"/>
              <a:t>og</a:t>
            </a:r>
            <a:r>
              <a:rPr lang="en-GB" dirty="0" smtClean="0"/>
              <a:t> </a:t>
            </a:r>
            <a:r>
              <a:rPr lang="en-GB" dirty="0" err="1" smtClean="0"/>
              <a:t>svar</a:t>
            </a:r>
            <a:r>
              <a:rPr lang="en-GB" dirty="0" smtClean="0"/>
              <a:t> </a:t>
            </a:r>
            <a:r>
              <a:rPr lang="en-GB" dirty="0" err="1" smtClean="0"/>
              <a:t>i</a:t>
            </a:r>
            <a:r>
              <a:rPr lang="en-GB" dirty="0" smtClean="0"/>
              <a:t> </a:t>
            </a:r>
            <a:r>
              <a:rPr lang="en-GB" dirty="0" err="1" smtClean="0"/>
              <a:t>dødens</a:t>
            </a:r>
            <a:r>
              <a:rPr lang="en-GB" dirty="0" smtClean="0"/>
              <a:t> </a:t>
            </a:r>
            <a:r>
              <a:rPr lang="en-GB" dirty="0" err="1" smtClean="0"/>
              <a:t>nærvær</a:t>
            </a:r>
            <a:r>
              <a:rPr lang="en-GB" dirty="0" smtClean="0"/>
              <a:t> </a:t>
            </a:r>
            <a:r>
              <a:rPr lang="en-GB" dirty="0" err="1" smtClean="0"/>
              <a:t>er</a:t>
            </a:r>
            <a:r>
              <a:rPr lang="en-GB" dirty="0" smtClean="0"/>
              <a:t> </a:t>
            </a:r>
            <a:r>
              <a:rPr lang="en-GB" dirty="0" err="1" smtClean="0"/>
              <a:t>analysens</a:t>
            </a:r>
            <a:r>
              <a:rPr lang="en-GB" dirty="0" smtClean="0"/>
              <a:t> </a:t>
            </a:r>
            <a:r>
              <a:rPr lang="en-GB" dirty="0" err="1" smtClean="0"/>
              <a:t>genstand</a:t>
            </a:r>
            <a:endParaRPr lang="en-GB" dirty="0" smtClean="0"/>
          </a:p>
        </p:txBody>
      </p:sp>
      <p:sp>
        <p:nvSpPr>
          <p:cNvPr id="5" name="Pladsholder til slidenummer 4"/>
          <p:cNvSpPr>
            <a:spLocks noGrp="1"/>
          </p:cNvSpPr>
          <p:nvPr>
            <p:ph type="sldNum" sz="quarter" idx="12"/>
          </p:nvPr>
        </p:nvSpPr>
        <p:spPr/>
        <p:txBody>
          <a:bodyPr/>
          <a:lstStyle/>
          <a:p>
            <a:fld id="{83488893-2AAA-ED44-AE5C-7120951D6633}" type="slidenum">
              <a:rPr lang="en-US" smtClean="0"/>
              <a:pPr/>
              <a:t>9</a:t>
            </a:fld>
            <a:endParaRPr lang="en-US" dirty="0"/>
          </a:p>
        </p:txBody>
      </p:sp>
      <p:pic>
        <p:nvPicPr>
          <p:cNvPr id="7" name="Billede 6"/>
          <p:cNvPicPr>
            <a:picLocks noChangeAspect="1"/>
          </p:cNvPicPr>
          <p:nvPr/>
        </p:nvPicPr>
        <p:blipFill>
          <a:blip r:embed="rId2"/>
          <a:stretch>
            <a:fillRect/>
          </a:stretch>
        </p:blipFill>
        <p:spPr>
          <a:xfrm>
            <a:off x="167971" y="3169930"/>
            <a:ext cx="2456901" cy="737680"/>
          </a:xfrm>
          <a:prstGeom prst="rect">
            <a:avLst/>
          </a:prstGeom>
        </p:spPr>
      </p:pic>
      <p:pic>
        <p:nvPicPr>
          <p:cNvPr id="8" name="Billede 7"/>
          <p:cNvPicPr>
            <a:picLocks noChangeAspect="1"/>
          </p:cNvPicPr>
          <p:nvPr/>
        </p:nvPicPr>
        <p:blipFill>
          <a:blip r:embed="rId3"/>
          <a:stretch>
            <a:fillRect/>
          </a:stretch>
        </p:blipFill>
        <p:spPr>
          <a:xfrm>
            <a:off x="167971" y="4503174"/>
            <a:ext cx="3685322" cy="869736"/>
          </a:xfrm>
          <a:prstGeom prst="rect">
            <a:avLst/>
          </a:prstGeom>
        </p:spPr>
      </p:pic>
      <p:pic>
        <p:nvPicPr>
          <p:cNvPr id="9" name="Billede 8"/>
          <p:cNvPicPr>
            <a:picLocks noChangeAspect="1"/>
          </p:cNvPicPr>
          <p:nvPr/>
        </p:nvPicPr>
        <p:blipFill>
          <a:blip r:embed="rId4"/>
          <a:stretch>
            <a:fillRect/>
          </a:stretch>
        </p:blipFill>
        <p:spPr>
          <a:xfrm>
            <a:off x="234735" y="1803033"/>
            <a:ext cx="1201016" cy="1060796"/>
          </a:xfrm>
          <a:prstGeom prst="rect">
            <a:avLst/>
          </a:prstGeom>
        </p:spPr>
      </p:pic>
      <p:sp>
        <p:nvSpPr>
          <p:cNvPr id="4" name="Pladsholder til indhold 3"/>
          <p:cNvSpPr>
            <a:spLocks noGrp="1"/>
          </p:cNvSpPr>
          <p:nvPr>
            <p:ph sz="half" idx="2"/>
          </p:nvPr>
        </p:nvSpPr>
        <p:spPr>
          <a:xfrm>
            <a:off x="7537037" y="2187120"/>
            <a:ext cx="4320000" cy="3708400"/>
          </a:xfrm>
        </p:spPr>
        <p:txBody>
          <a:bodyPr/>
          <a:lstStyle/>
          <a:p>
            <a:pPr marL="0" indent="0">
              <a:buNone/>
            </a:pPr>
            <a:r>
              <a:rPr lang="en-GB" dirty="0" err="1" smtClean="0"/>
              <a:t>Henvisning</a:t>
            </a:r>
            <a:r>
              <a:rPr lang="en-GB" dirty="0" smtClean="0"/>
              <a:t> </a:t>
            </a:r>
            <a:r>
              <a:rPr lang="en-GB" dirty="0" err="1" smtClean="0"/>
              <a:t>til</a:t>
            </a:r>
            <a:r>
              <a:rPr lang="en-GB" dirty="0" smtClean="0"/>
              <a:t> Resonans </a:t>
            </a:r>
            <a:r>
              <a:rPr lang="en-GB" dirty="0" err="1" smtClean="0"/>
              <a:t>i</a:t>
            </a:r>
            <a:r>
              <a:rPr lang="en-GB" dirty="0" smtClean="0"/>
              <a:t> </a:t>
            </a:r>
            <a:r>
              <a:rPr lang="en-GB" dirty="0" err="1" smtClean="0"/>
              <a:t>dødens</a:t>
            </a:r>
            <a:r>
              <a:rPr lang="en-GB" dirty="0" smtClean="0"/>
              <a:t> </a:t>
            </a:r>
            <a:r>
              <a:rPr lang="en-GB" dirty="0" err="1" smtClean="0"/>
              <a:t>nærvær</a:t>
            </a:r>
            <a:r>
              <a:rPr lang="en-GB" dirty="0" smtClean="0"/>
              <a:t/>
            </a:r>
            <a:br>
              <a:rPr lang="en-GB" dirty="0" smtClean="0"/>
            </a:br>
            <a:endParaRPr lang="en-GB" dirty="0"/>
          </a:p>
          <a:p>
            <a:endParaRPr lang="en-GB" dirty="0"/>
          </a:p>
          <a:p>
            <a:pPr marL="0" indent="0">
              <a:buNone/>
            </a:pPr>
            <a:endParaRPr lang="en-GB" dirty="0"/>
          </a:p>
          <a:p>
            <a:endParaRPr lang="en-GB" dirty="0" smtClean="0"/>
          </a:p>
          <a:p>
            <a:endParaRPr lang="en-GB" dirty="0" smtClean="0"/>
          </a:p>
          <a:p>
            <a:r>
              <a:rPr lang="en-GB" dirty="0" err="1" smtClean="0"/>
              <a:t>Henvisning</a:t>
            </a:r>
            <a:r>
              <a:rPr lang="en-GB" dirty="0" smtClean="0"/>
              <a:t> </a:t>
            </a:r>
            <a:r>
              <a:rPr lang="en-GB" dirty="0" err="1" smtClean="0"/>
              <a:t>til</a:t>
            </a:r>
            <a:r>
              <a:rPr lang="en-GB" dirty="0" smtClean="0"/>
              <a:t> </a:t>
            </a:r>
            <a:r>
              <a:rPr lang="en-GB" dirty="0" err="1" smtClean="0"/>
              <a:t>projektartikler</a:t>
            </a:r>
            <a:r>
              <a:rPr lang="en-GB" dirty="0" smtClean="0"/>
              <a:t>/</a:t>
            </a:r>
            <a:r>
              <a:rPr lang="en-GB" dirty="0" err="1" smtClean="0"/>
              <a:t>formidling</a:t>
            </a:r>
            <a:r>
              <a:rPr lang="en-GB" dirty="0" smtClean="0"/>
              <a:t>:</a:t>
            </a:r>
          </a:p>
          <a:p>
            <a:endParaRPr lang="en-GB" dirty="0" smtClean="0"/>
          </a:p>
          <a:p>
            <a:endParaRPr lang="en-GB" dirty="0"/>
          </a:p>
          <a:p>
            <a:endParaRPr lang="en-GB" dirty="0"/>
          </a:p>
        </p:txBody>
      </p:sp>
      <p:pic>
        <p:nvPicPr>
          <p:cNvPr id="10" name="Billede 9"/>
          <p:cNvPicPr>
            <a:picLocks noChangeAspect="1"/>
          </p:cNvPicPr>
          <p:nvPr/>
        </p:nvPicPr>
        <p:blipFill>
          <a:blip r:embed="rId5"/>
          <a:stretch>
            <a:fillRect/>
          </a:stretch>
        </p:blipFill>
        <p:spPr>
          <a:xfrm>
            <a:off x="7836310" y="2556767"/>
            <a:ext cx="2197731" cy="1692629"/>
          </a:xfrm>
          <a:prstGeom prst="rect">
            <a:avLst/>
          </a:prstGeom>
        </p:spPr>
      </p:pic>
      <p:sp>
        <p:nvSpPr>
          <p:cNvPr id="11" name="Rektangel 10"/>
          <p:cNvSpPr/>
          <p:nvPr/>
        </p:nvSpPr>
        <p:spPr>
          <a:xfrm>
            <a:off x="6115665" y="4105924"/>
            <a:ext cx="6076335" cy="2677656"/>
          </a:xfrm>
          <a:prstGeom prst="rect">
            <a:avLst/>
          </a:prstGeom>
        </p:spPr>
        <p:txBody>
          <a:bodyPr wrap="square">
            <a:spAutoFit/>
          </a:bodyPr>
          <a:lstStyle/>
          <a:p>
            <a:endParaRPr lang="en-GB" sz="1400" dirty="0" smtClean="0">
              <a:hlinkClick r:id="rId6"/>
            </a:endParaRPr>
          </a:p>
          <a:p>
            <a:endParaRPr lang="en-GB" sz="1400" dirty="0">
              <a:hlinkClick r:id="rId6"/>
            </a:endParaRPr>
          </a:p>
          <a:p>
            <a:r>
              <a:rPr lang="en-GB" sz="1400" dirty="0" smtClean="0">
                <a:hlinkClick r:id="rId6"/>
              </a:rPr>
              <a:t>https</a:t>
            </a:r>
            <a:r>
              <a:rPr lang="en-GB" sz="1400" dirty="0">
                <a:hlinkClick r:id="rId6"/>
              </a:rPr>
              <a:t>://</a:t>
            </a:r>
            <a:r>
              <a:rPr lang="en-GB" sz="1400" dirty="0" smtClean="0">
                <a:hlinkClick r:id="rId6"/>
              </a:rPr>
              <a:t>www.rehpa.dk/wp-content/uploads/2021/04/REHPA-rapport-Usaedvanlige-livsafslutninger.pdf</a:t>
            </a:r>
            <a:endParaRPr lang="en-GB" sz="1400" dirty="0" smtClean="0"/>
          </a:p>
          <a:p>
            <a:r>
              <a:rPr lang="en-US" sz="1400" dirty="0" smtClean="0"/>
              <a:t>Total </a:t>
            </a:r>
            <a:r>
              <a:rPr lang="en-US" sz="1400" dirty="0"/>
              <a:t>pain and social suffering: </a:t>
            </a:r>
            <a:r>
              <a:rPr lang="en-US" sz="1400" dirty="0" err="1"/>
              <a:t>marginalised</a:t>
            </a:r>
            <a:r>
              <a:rPr lang="en-US" sz="1400" dirty="0"/>
              <a:t> Greenlanders' end-of-life in Denmark</a:t>
            </a:r>
            <a:br>
              <a:rPr lang="en-US" sz="1400" dirty="0"/>
            </a:br>
            <a:r>
              <a:rPr lang="en-US" sz="1400" dirty="0">
                <a:hlinkClick r:id="rId7"/>
              </a:rPr>
              <a:t>https://www.frontiersin.org/articles/10.3389/fsoc.2023.1161021/full</a:t>
            </a:r>
            <a:endParaRPr lang="en-US" sz="1400" dirty="0"/>
          </a:p>
          <a:p>
            <a:r>
              <a:rPr lang="en-GB" sz="1400" dirty="0">
                <a:hlinkClick r:id="rId8"/>
              </a:rPr>
              <a:t>https://</a:t>
            </a:r>
            <a:r>
              <a:rPr lang="en-GB" sz="1400" dirty="0" smtClean="0">
                <a:hlinkClick r:id="rId8"/>
              </a:rPr>
              <a:t>vbn.aau.dk/en/publications/hospicefilosofi-i-praksis-eksistentielandelig-omsorg-for-d%C3%B8ende-p</a:t>
            </a:r>
            <a:endParaRPr lang="en-GB" sz="1400" dirty="0" smtClean="0"/>
          </a:p>
          <a:p>
            <a:r>
              <a:rPr lang="en-GB" sz="1400" dirty="0" smtClean="0"/>
              <a:t>Hospice Care: Between Existential and Medical Hope:</a:t>
            </a:r>
          </a:p>
          <a:p>
            <a:r>
              <a:rPr lang="en-GB" sz="1400" dirty="0">
                <a:hlinkClick r:id="rId9"/>
              </a:rPr>
              <a:t>https://</a:t>
            </a:r>
            <a:r>
              <a:rPr lang="en-GB" sz="1400" dirty="0" smtClean="0">
                <a:hlinkClick r:id="rId9"/>
              </a:rPr>
              <a:t>www.tandfonline.com/doi/abs/10.1080/13576275.2020.1803249?journalCode=cmrt20</a:t>
            </a:r>
            <a:endParaRPr lang="en-GB" sz="1400" dirty="0" smtClean="0"/>
          </a:p>
          <a:p>
            <a:endParaRPr lang="en-GB" sz="1400" dirty="0"/>
          </a:p>
        </p:txBody>
      </p:sp>
      <p:sp>
        <p:nvSpPr>
          <p:cNvPr id="13" name="Tekstfelt 12"/>
          <p:cNvSpPr txBox="1"/>
          <p:nvPr/>
        </p:nvSpPr>
        <p:spPr>
          <a:xfrm>
            <a:off x="10004322" y="2972037"/>
            <a:ext cx="1852716" cy="738664"/>
          </a:xfrm>
          <a:prstGeom prst="rect">
            <a:avLst/>
          </a:prstGeom>
          <a:noFill/>
        </p:spPr>
        <p:txBody>
          <a:bodyPr wrap="square" rtlCol="0">
            <a:spAutoFit/>
          </a:bodyPr>
          <a:lstStyle/>
          <a:p>
            <a:r>
              <a:rPr lang="en-GB" sz="1400" dirty="0">
                <a:hlinkClick r:id="rId10"/>
              </a:rPr>
              <a:t>https://</a:t>
            </a:r>
            <a:r>
              <a:rPr lang="en-GB" sz="1400" dirty="0" smtClean="0">
                <a:hlinkClick r:id="rId10"/>
              </a:rPr>
              <a:t>tidsskrift.dk/sygdomogsamfund/article/view/132014</a:t>
            </a:r>
            <a:endParaRPr lang="en-GB" sz="1400" dirty="0"/>
          </a:p>
        </p:txBody>
      </p:sp>
    </p:spTree>
    <p:extLst>
      <p:ext uri="{BB962C8B-B14F-4D97-AF65-F5344CB8AC3E}">
        <p14:creationId xmlns:p14="http://schemas.microsoft.com/office/powerpoint/2010/main" val="1341833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skabelon_dk_blaa_NY">
  <a:themeElements>
    <a:clrScheme name="Custom 5">
      <a:dk1>
        <a:srgbClr val="818281"/>
      </a:dk1>
      <a:lt1>
        <a:srgbClr val="FFFFFF"/>
      </a:lt1>
      <a:dk2>
        <a:srgbClr val="9D9D9D"/>
      </a:dk2>
      <a:lt2>
        <a:srgbClr val="E7E6E6"/>
      </a:lt2>
      <a:accent1>
        <a:srgbClr val="AEC5EA"/>
      </a:accent1>
      <a:accent2>
        <a:srgbClr val="D9E0FF"/>
      </a:accent2>
      <a:accent3>
        <a:srgbClr val="EBF3FF"/>
      </a:accent3>
      <a:accent4>
        <a:srgbClr val="94A7C4"/>
      </a:accent4>
      <a:accent5>
        <a:srgbClr val="7388BB"/>
      </a:accent5>
      <a:accent6>
        <a:srgbClr val="6175A1"/>
      </a:accent6>
      <a:hlink>
        <a:srgbClr val="7389BC"/>
      </a:hlink>
      <a:folHlink>
        <a:srgbClr val="AFC5E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3247E15B-9575-415E-A473-729039A0F12A}" vid="{9AE4077C-5C6A-4437-B9C5-2D1976BBC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Powerpoint_skabelon_dk_blaa</Template>
  <TotalTime>0</TotalTime>
  <Words>1041</Words>
  <Application>Microsoft Office PowerPoint</Application>
  <PresentationFormat>Widescreen</PresentationFormat>
  <Paragraphs>106</Paragraphs>
  <Slides>16</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16</vt:i4>
      </vt:variant>
    </vt:vector>
  </HeadingPairs>
  <TitlesOfParts>
    <vt:vector size="23" baseType="lpstr">
      <vt:lpstr>Arial</vt:lpstr>
      <vt:lpstr>Calibri</vt:lpstr>
      <vt:lpstr>Constantia</vt:lpstr>
      <vt:lpstr>Roboto Condensed</vt:lpstr>
      <vt:lpstr>Roboto Condensed Light</vt:lpstr>
      <vt:lpstr>Times</vt:lpstr>
      <vt:lpstr>powerpoint_skabelon_dk_blaa_NY</vt:lpstr>
      <vt:lpstr>Resonans i dødens nærvær – et perspektiv på spiritualitet</vt:lpstr>
      <vt:lpstr>At lytte og at svare i dødens nærvær i accelerationssamfundet</vt:lpstr>
      <vt:lpstr>Teoretisk ramme Rosa’s resonansteori </vt:lpstr>
      <vt:lpstr>Fremmedgørelse og resonans</vt:lpstr>
      <vt:lpstr>Døden i accelerationssamfundet</vt:lpstr>
      <vt:lpstr>Dekonstruktion af døden – videnskabeliggørelsens konsekvenser</vt:lpstr>
      <vt:lpstr>Død, resonans og spiritualitet</vt:lpstr>
      <vt:lpstr>Hospicefilosofien </vt:lpstr>
      <vt:lpstr>Praksisnær tænkning om resonansforhold</vt:lpstr>
      <vt:lpstr>Fra kontrol til åbenhed</vt:lpstr>
      <vt:lpstr>Rum for resonans</vt:lpstr>
      <vt:lpstr>Resonans og forbundethed </vt:lpstr>
      <vt:lpstr>Død og evighed</vt:lpstr>
      <vt:lpstr>Opmærksomhedspunkter</vt:lpstr>
      <vt:lpstr>Resonans i dødens nærvær – hvorfor nu det?</vt:lpstr>
      <vt:lpstr>Spørgsmål til diskussion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2021-05-07T08:10:30Z</dcterms:created>
  <dcterms:modified xsi:type="dcterms:W3CDTF">2023-11-03T11:52:06Z</dcterms:modified>
  <cp:contentStatus/>
</cp:coreProperties>
</file>