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13" r:id="rId2"/>
    <p:sldId id="274" r:id="rId3"/>
    <p:sldId id="401" r:id="rId4"/>
    <p:sldId id="407" r:id="rId5"/>
    <p:sldId id="402" r:id="rId6"/>
    <p:sldId id="406" r:id="rId7"/>
    <p:sldId id="403" r:id="rId8"/>
    <p:sldId id="296" r:id="rId9"/>
  </p:sldIdLst>
  <p:sldSz cx="9906000" cy="6858000" type="A4"/>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277D90"/>
    <a:srgbClr val="BED27D"/>
    <a:srgbClr val="999999"/>
    <a:srgbClr val="CC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63" autoAdjust="0"/>
    <p:restoredTop sz="99364" autoAdjust="0"/>
  </p:normalViewPr>
  <p:slideViewPr>
    <p:cSldViewPr>
      <p:cViewPr varScale="1">
        <p:scale>
          <a:sx n="68" d="100"/>
          <a:sy n="68" d="100"/>
        </p:scale>
        <p:origin x="-864" y="-112"/>
      </p:cViewPr>
      <p:guideLst>
        <p:guide orient="horz" pos="2160"/>
        <p:guide pos="312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00" d="100"/>
          <a:sy n="100" d="100"/>
        </p:scale>
        <p:origin x="-872" y="-6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9F53EF9-F212-8441-928F-DF32A445B70E}" type="datetimeFigureOut">
              <a:rPr lang="nb-NO" smtClean="0"/>
              <a:t>04.11.16</a:t>
            </a:fld>
            <a:endParaRPr lang="en-US"/>
          </a:p>
        </p:txBody>
      </p:sp>
      <p:sp>
        <p:nvSpPr>
          <p:cNvPr id="4" name="Plassholder for bunn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Plassholder for lysbilde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3AA7310-7C65-9C4D-A002-55554AF5FA6A}" type="slidenum">
              <a:rPr lang="en-US" smtClean="0"/>
              <a:t>‹#›</a:t>
            </a:fld>
            <a:endParaRPr lang="en-US"/>
          </a:p>
        </p:txBody>
      </p:sp>
    </p:spTree>
    <p:extLst>
      <p:ext uri="{BB962C8B-B14F-4D97-AF65-F5344CB8AC3E}">
        <p14:creationId xmlns:p14="http://schemas.microsoft.com/office/powerpoint/2010/main" val="3101707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03A3C86-B4E0-494F-92AA-805A31DF5E5E}" type="datetimeFigureOut">
              <a:rPr lang="nb-NO" smtClean="0"/>
              <a:t>04.11.16</a:t>
            </a:fld>
            <a:endParaRPr lang="nb-NO"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nb-NO"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D82A686-2A50-4B2F-8E37-17632D3B9AE1}" type="slidenum">
              <a:rPr lang="nb-NO" smtClean="0"/>
              <a:t>‹#›</a:t>
            </a:fld>
            <a:endParaRPr lang="nb-NO" dirty="0"/>
          </a:p>
        </p:txBody>
      </p:sp>
    </p:spTree>
    <p:extLst>
      <p:ext uri="{BB962C8B-B14F-4D97-AF65-F5344CB8AC3E}">
        <p14:creationId xmlns:p14="http://schemas.microsoft.com/office/powerpoint/2010/main" val="2222093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11200" y="744538"/>
            <a:ext cx="5375275" cy="3722687"/>
          </a:xfrm>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2D82A686-2A50-4B2F-8E37-17632D3B9AE1}" type="slidenum">
              <a:rPr lang="nb-NO" smtClean="0"/>
              <a:t>1</a:t>
            </a:fld>
            <a:endParaRPr lang="nb-NO" dirty="0"/>
          </a:p>
        </p:txBody>
      </p:sp>
    </p:spTree>
    <p:extLst>
      <p:ext uri="{BB962C8B-B14F-4D97-AF65-F5344CB8AC3E}">
        <p14:creationId xmlns:p14="http://schemas.microsoft.com/office/powerpoint/2010/main" val="261453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11200" y="744538"/>
            <a:ext cx="5375275" cy="3722687"/>
          </a:xfrm>
        </p:spPr>
      </p:sp>
      <p:sp>
        <p:nvSpPr>
          <p:cNvPr id="3" name="Plassholder for notater 2"/>
          <p:cNvSpPr>
            <a:spLocks noGrp="1"/>
          </p:cNvSpPr>
          <p:nvPr>
            <p:ph type="body" idx="1"/>
          </p:nvPr>
        </p:nvSpPr>
        <p:spPr/>
        <p:txBody>
          <a:bodyPr/>
          <a:lstStyle/>
          <a:p>
            <a:r>
              <a:rPr lang="nb-NO" dirty="0" smtClean="0"/>
              <a:t>Artikkelen har undertittel Om utvikling av nye arbeidsformer i kommunens eldreomsorg.</a:t>
            </a:r>
          </a:p>
        </p:txBody>
      </p:sp>
      <p:sp>
        <p:nvSpPr>
          <p:cNvPr id="4" name="Plassholder for lysbildenummer 3"/>
          <p:cNvSpPr>
            <a:spLocks noGrp="1"/>
          </p:cNvSpPr>
          <p:nvPr>
            <p:ph type="sldNum" sz="quarter" idx="10"/>
          </p:nvPr>
        </p:nvSpPr>
        <p:spPr/>
        <p:txBody>
          <a:bodyPr/>
          <a:lstStyle/>
          <a:p>
            <a:fld id="{2D82A686-2A50-4B2F-8E37-17632D3B9AE1}" type="slidenum">
              <a:rPr lang="nb-NO" smtClean="0"/>
              <a:t>2</a:t>
            </a:fld>
            <a:endParaRPr lang="nb-NO" dirty="0"/>
          </a:p>
        </p:txBody>
      </p:sp>
    </p:spTree>
    <p:extLst>
      <p:ext uri="{BB962C8B-B14F-4D97-AF65-F5344CB8AC3E}">
        <p14:creationId xmlns:p14="http://schemas.microsoft.com/office/powerpoint/2010/main" val="1402005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11200" y="744538"/>
            <a:ext cx="5375275" cy="372268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82A686-2A50-4B2F-8E37-17632D3B9AE1}" type="slidenum">
              <a:rPr lang="nb-NO" smtClean="0"/>
              <a:t>3</a:t>
            </a:fld>
            <a:endParaRPr lang="nb-NO" dirty="0"/>
          </a:p>
        </p:txBody>
      </p:sp>
    </p:spTree>
    <p:extLst>
      <p:ext uri="{BB962C8B-B14F-4D97-AF65-F5344CB8AC3E}">
        <p14:creationId xmlns:p14="http://schemas.microsoft.com/office/powerpoint/2010/main" val="4107447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11200" y="744538"/>
            <a:ext cx="5375275" cy="3722687"/>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2D82A686-2A50-4B2F-8E37-17632D3B9AE1}" type="slidenum">
              <a:rPr lang="nb-NO" smtClean="0"/>
              <a:t>4</a:t>
            </a:fld>
            <a:endParaRPr lang="nb-NO" dirty="0"/>
          </a:p>
        </p:txBody>
      </p:sp>
    </p:spTree>
    <p:extLst>
      <p:ext uri="{BB962C8B-B14F-4D97-AF65-F5344CB8AC3E}">
        <p14:creationId xmlns:p14="http://schemas.microsoft.com/office/powerpoint/2010/main" val="200267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11200" y="744538"/>
            <a:ext cx="5375275" cy="372268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82A686-2A50-4B2F-8E37-17632D3B9AE1}" type="slidenum">
              <a:rPr lang="nb-NO" smtClean="0"/>
              <a:t>5</a:t>
            </a:fld>
            <a:endParaRPr lang="nb-NO" dirty="0"/>
          </a:p>
        </p:txBody>
      </p:sp>
    </p:spTree>
    <p:extLst>
      <p:ext uri="{BB962C8B-B14F-4D97-AF65-F5344CB8AC3E}">
        <p14:creationId xmlns:p14="http://schemas.microsoft.com/office/powerpoint/2010/main" val="410744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11200" y="744538"/>
            <a:ext cx="5375275" cy="3722687"/>
          </a:xfrm>
        </p:spPr>
      </p:sp>
      <p:sp>
        <p:nvSpPr>
          <p:cNvPr id="3" name="Plassholder for notater 2"/>
          <p:cNvSpPr>
            <a:spLocks noGrp="1"/>
          </p:cNvSpPr>
          <p:nvPr>
            <p:ph type="body" idx="1"/>
          </p:nvPr>
        </p:nvSpPr>
        <p:spPr>
          <a:xfrm>
            <a:off x="679768" y="4715153"/>
            <a:ext cx="5438140" cy="4713430"/>
          </a:xfrm>
        </p:spPr>
        <p:txBody>
          <a:bodyPr/>
          <a:lstStyle/>
          <a:p>
            <a:pPr lvl="0"/>
            <a:r>
              <a:rPr lang="nb-NO" b="1" dirty="0"/>
              <a:t>Makt – om å sitte i førersete (eller bare være passasjer)</a:t>
            </a:r>
          </a:p>
          <a:p>
            <a:r>
              <a:rPr lang="nb-NO" dirty="0"/>
              <a:t>Alle litt større organisasjoner har avdelinger (av-deling). Hvor oppgaver og pasienter beveger seg fra en avdeling til neste. Oppskrift og arbeidsform følger gjerne med på lasset. Vi hørte om hvordan en bruker kom fra korttidsavdelingen med hjelpemidler valgt ut av personalet der, det ble nevnt løftestol. Å bruke løftestol var på kollisjonskurs med hvordan de tenkte i hverdagsrehabiliteringsteamet. </a:t>
            </a:r>
            <a:endParaRPr lang="nb-NO" dirty="0" smtClean="0"/>
          </a:p>
          <a:p>
            <a:endParaRPr lang="nb-NO" dirty="0"/>
          </a:p>
          <a:p>
            <a:r>
              <a:rPr lang="nb-NO" dirty="0" smtClean="0"/>
              <a:t>Det </a:t>
            </a:r>
            <a:r>
              <a:rPr lang="nb-NO" dirty="0"/>
              <a:t>hadde vært ønskelig at avdelingene i større grad arbeidet etter samme mønster, ble det sagt. Derfor hadde teamet tatt initiativ til å ha felles møter eller være med på møter på korttidsavdelingen. Men det er en ekstra utfordring, når en prøver å påvirke ”oppover” i systemet. Kanskje kan det være lurt å trekke med en felles leder? </a:t>
            </a:r>
            <a:endParaRPr lang="nb-NO" dirty="0" smtClean="0"/>
          </a:p>
          <a:p>
            <a:endParaRPr lang="nb-NO" dirty="0"/>
          </a:p>
          <a:p>
            <a:r>
              <a:rPr lang="nb-NO" dirty="0" smtClean="0"/>
              <a:t>Å </a:t>
            </a:r>
            <a:r>
              <a:rPr lang="nb-NO" dirty="0"/>
              <a:t>jobbe på tvers av avdelinger å overføre kunnskap mellom avdelinger handler om å lage felles arenaer og gi legitimitet til disse. Legitimitet er makt, det vil si at ’møtet’ får lov til å bestemme i forhold til den kunnskapen de utvikler og godkjenner sammen. Vi hørte om tilsvarende avdelingsovergripende møter mellom teamet og den ordinære hjemmetjenesten. Mandagsmøter med sonene, mulighet for hospitering og enda jobbrotasjon. Hvordan teamet hadde rotert ansatte til og fra den ordinære tjenesten. Dette er også eksempler på hvordan kunnskap utvikles og overføres, hvordan organisasjoner kan bli lærende over avdelingsgrenser. Og det viser hvordan </a:t>
            </a:r>
            <a:r>
              <a:rPr lang="nb-NO" i="1" dirty="0"/>
              <a:t>alle</a:t>
            </a:r>
            <a:r>
              <a:rPr lang="nb-NO" dirty="0"/>
              <a:t> trekkes med når for eksempel hospitering var en mulighet for alle, også elever og lærlinger</a:t>
            </a:r>
            <a:r>
              <a:rPr lang="nb-NO" dirty="0" smtClean="0"/>
              <a:t>.</a:t>
            </a:r>
          </a:p>
          <a:p>
            <a:endParaRPr lang="nb-NO" dirty="0" smtClean="0"/>
          </a:p>
          <a:p>
            <a:r>
              <a:rPr lang="nb-NO" dirty="0" smtClean="0"/>
              <a:t>Eksempel på nedenifra og ut - bredde</a:t>
            </a:r>
            <a:endParaRPr lang="nb-NO" dirty="0"/>
          </a:p>
          <a:p>
            <a:endParaRPr lang="nb-NO" dirty="0"/>
          </a:p>
        </p:txBody>
      </p:sp>
      <p:sp>
        <p:nvSpPr>
          <p:cNvPr id="4" name="Plassholder for lysbildenummer 3"/>
          <p:cNvSpPr>
            <a:spLocks noGrp="1"/>
          </p:cNvSpPr>
          <p:nvPr>
            <p:ph type="sldNum" sz="quarter" idx="10"/>
          </p:nvPr>
        </p:nvSpPr>
        <p:spPr/>
        <p:txBody>
          <a:bodyPr/>
          <a:lstStyle/>
          <a:p>
            <a:fld id="{2D82A686-2A50-4B2F-8E37-17632D3B9AE1}" type="slidenum">
              <a:rPr lang="nb-NO" smtClean="0"/>
              <a:t>6</a:t>
            </a:fld>
            <a:endParaRPr lang="nb-NO" dirty="0"/>
          </a:p>
        </p:txBody>
      </p:sp>
    </p:spTree>
    <p:extLst>
      <p:ext uri="{BB962C8B-B14F-4D97-AF65-F5344CB8AC3E}">
        <p14:creationId xmlns:p14="http://schemas.microsoft.com/office/powerpoint/2010/main" val="12604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2338" y="546100"/>
            <a:ext cx="3119437" cy="2159000"/>
          </a:xfrm>
        </p:spPr>
      </p:sp>
      <p:sp>
        <p:nvSpPr>
          <p:cNvPr id="3" name="Plassholder for notater 2"/>
          <p:cNvSpPr>
            <a:spLocks noGrp="1"/>
          </p:cNvSpPr>
          <p:nvPr>
            <p:ph type="body" idx="1"/>
          </p:nvPr>
        </p:nvSpPr>
        <p:spPr>
          <a:xfrm>
            <a:off x="679768" y="2921000"/>
            <a:ext cx="5438140" cy="6261141"/>
          </a:xfrm>
        </p:spPr>
        <p:txBody>
          <a:bodyPr/>
          <a:lstStyle/>
          <a:p>
            <a:pPr lvl="0"/>
            <a:r>
              <a:rPr lang="nb-NO" b="1" dirty="0"/>
              <a:t>Organisasjonslæring – det tredje nivået</a:t>
            </a:r>
          </a:p>
          <a:p>
            <a:r>
              <a:rPr lang="nb-NO" dirty="0"/>
              <a:t>Jeg har nå illustrert hvordan hjemmetjenesten og hverdagsrehabiliteringsteamet har utviklet og overførte - i en form for ’nedenifra og ut bevegelse’ erfaring  og kunnskap om den nye arbeidsformen. På organisasjonsnivå har vi sett at ledere turte å gi hverdagsrehabiliteringsteamet rom og autonomi til selv å forme sin strategi. For eksempel ved inntak av brukere. Teamet valgte å gå bredt ut og fikk mange brukere. Det har gitt en stor ’bank av erfaring’ som igjen gir kunnskap om den nye tjenesten men også om hvordan en spisser den, </a:t>
            </a:r>
            <a:r>
              <a:rPr lang="nb-NO" dirty="0" err="1"/>
              <a:t>målretter</a:t>
            </a:r>
            <a:r>
              <a:rPr lang="nb-NO" dirty="0"/>
              <a:t> bedre. Ledelsen var seg bevisst å gi ansvar og tjenesten turte å ta det. Dette kalles </a:t>
            </a:r>
            <a:r>
              <a:rPr lang="nb-NO" i="1" dirty="0"/>
              <a:t>minimal kritisk spesifikasjon</a:t>
            </a:r>
            <a:r>
              <a:rPr lang="nb-NO" dirty="0"/>
              <a:t> – man spesifiserer minst mulig men nok til å ivareta sikkerhet og kvalitet – det er også et kjennetegn ved lærende organisasjoner. At det </a:t>
            </a:r>
            <a:r>
              <a:rPr lang="nb-NO" dirty="0" err="1"/>
              <a:t>gies</a:t>
            </a:r>
            <a:r>
              <a:rPr lang="nb-NO" dirty="0"/>
              <a:t> rom og myndighet for de ’som har skoen på’ til å utvikle hvordan den nye skoen skal være. (Motsatt kunne en på ledernivå laget en detaljspesifikasjon på hvordan tjenesten skulle gjøres og hvem som var aktuelle brukere.) Senere er erfaring bragt opp og tilbake til dette nivået. Vi har hørt om stillingsannonser hvor det ’reklameres’ for den nye arbeidsformen og vi vet at prosjektet ikke er et prosjekt lenger, men er et permanent tilbud i eldreomsorgen i Egersund. Dette er også tegn på organisasjonslæring på øverste nivå, at ledelsen skjønner logikken i denne måten å lære å utvikle kunnskap på.</a:t>
            </a:r>
          </a:p>
          <a:p>
            <a:r>
              <a:rPr lang="nb-NO" dirty="0"/>
              <a:t> </a:t>
            </a:r>
          </a:p>
          <a:p>
            <a:r>
              <a:rPr lang="nb-NO" dirty="0"/>
              <a:t>Hvis jeg skal oppsummere hvorfor det ser ut til at Egersund har fått til en vellykket utvikling av kunnskap om en ’nygamle måte’ å arbeide på; blitt en lærende organisasjon i praksis, så handler det om 1) ledere som gav ansvar 2) et team som tok det og 3) hvordan de sammen laget arenaer som inkluderer alle ansatte; på tvers av flere avdelinger. Arenaer for diskusjon og overføring av denne kunnskapen. Dere ser ut til å ha utviklet ’en nedenifra-og-ut –måte’ å opparbeide, rendyrke, framheve en ny side av praksis og kunnskap om denne måten å arbeide på (på Utstein kloster når vi var der, kalte jeg dette </a:t>
            </a:r>
            <a:r>
              <a:rPr lang="nb-NO" i="1" dirty="0"/>
              <a:t>Medarbeiderdrevet innovasjon</a:t>
            </a:r>
            <a:r>
              <a:rPr lang="nb-NO" dirty="0"/>
              <a:t>). Utfordringen nå blir å bevare (det var defensivt; utvikle) dette </a:t>
            </a:r>
            <a:r>
              <a:rPr lang="nb-NO" dirty="0" smtClean="0"/>
              <a:t>læringssystemet (ved å </a:t>
            </a:r>
            <a:r>
              <a:rPr lang="nb-NO" dirty="0" err="1" smtClean="0"/>
              <a:t>institusjonalsiere</a:t>
            </a:r>
            <a:r>
              <a:rPr lang="nb-NO" dirty="0" smtClean="0"/>
              <a:t> det). </a:t>
            </a:r>
            <a:r>
              <a:rPr lang="nb-NO" dirty="0"/>
              <a:t>Det vil komme nye ord, nye konsepter nå har dere metoden for kontinuerlig læring! På den måten er arbeidsorganisasjonen et læringssystem! Og </a:t>
            </a:r>
            <a:r>
              <a:rPr lang="nb-NO" dirty="0" err="1"/>
              <a:t>iflg</a:t>
            </a:r>
            <a:r>
              <a:rPr lang="nb-NO" dirty="0"/>
              <a:t>. annen forskning </a:t>
            </a:r>
            <a:r>
              <a:rPr lang="nb-NO" dirty="0" smtClean="0"/>
              <a:t>er det </a:t>
            </a:r>
            <a:r>
              <a:rPr lang="nb-NO" dirty="0"/>
              <a:t>den beste forutsetningen for å tåle endring. </a:t>
            </a:r>
          </a:p>
          <a:p>
            <a:endParaRPr lang="nb-NO" dirty="0"/>
          </a:p>
        </p:txBody>
      </p:sp>
      <p:sp>
        <p:nvSpPr>
          <p:cNvPr id="4" name="Plassholder for lysbildenummer 3"/>
          <p:cNvSpPr>
            <a:spLocks noGrp="1"/>
          </p:cNvSpPr>
          <p:nvPr>
            <p:ph type="sldNum" sz="quarter" idx="10"/>
          </p:nvPr>
        </p:nvSpPr>
        <p:spPr/>
        <p:txBody>
          <a:bodyPr/>
          <a:lstStyle/>
          <a:p>
            <a:fld id="{2D82A686-2A50-4B2F-8E37-17632D3B9AE1}" type="slidenum">
              <a:rPr lang="nb-NO" smtClean="0"/>
              <a:t>7</a:t>
            </a:fld>
            <a:endParaRPr lang="nb-NO" dirty="0"/>
          </a:p>
        </p:txBody>
      </p:sp>
    </p:spTree>
    <p:extLst>
      <p:ext uri="{BB962C8B-B14F-4D97-AF65-F5344CB8AC3E}">
        <p14:creationId xmlns:p14="http://schemas.microsoft.com/office/powerpoint/2010/main" val="4107447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11200" y="744538"/>
            <a:ext cx="5375275" cy="3722687"/>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2D82A686-2A50-4B2F-8E37-17632D3B9AE1}" type="slidenum">
              <a:rPr lang="nb-NO" smtClean="0"/>
              <a:t>8</a:t>
            </a:fld>
            <a:endParaRPr lang="nb-NO" dirty="0"/>
          </a:p>
        </p:txBody>
      </p:sp>
    </p:spTree>
    <p:extLst>
      <p:ext uri="{BB962C8B-B14F-4D97-AF65-F5344CB8AC3E}">
        <p14:creationId xmlns:p14="http://schemas.microsoft.com/office/powerpoint/2010/main" val="2709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4006" y="1548000"/>
            <a:ext cx="6777003" cy="540000"/>
          </a:xfrm>
        </p:spPr>
        <p:txBody>
          <a:bodyPr>
            <a:normAutofit/>
          </a:bodyPr>
          <a:lstStyle>
            <a:lvl1pPr algn="l">
              <a:defRPr sz="3200" b="1">
                <a:latin typeface="Arial" pitchFamily="34" charset="0"/>
                <a:cs typeface="Arial" pitchFamily="34" charset="0"/>
              </a:defRPr>
            </a:lvl1pPr>
          </a:lstStyle>
          <a:p>
            <a:r>
              <a:rPr lang="nb-NO" smtClean="0"/>
              <a:t>Klikk for å redigere tittelstil</a:t>
            </a:r>
            <a:endParaRPr lang="nb-NO" dirty="0"/>
          </a:p>
        </p:txBody>
      </p:sp>
      <p:sp>
        <p:nvSpPr>
          <p:cNvPr id="3" name="Subtitle 2"/>
          <p:cNvSpPr>
            <a:spLocks noGrp="1"/>
          </p:cNvSpPr>
          <p:nvPr>
            <p:ph type="subTitle" idx="1"/>
          </p:nvPr>
        </p:nvSpPr>
        <p:spPr>
          <a:xfrm>
            <a:off x="2184002" y="2124000"/>
            <a:ext cx="6782468" cy="540000"/>
          </a:xfrm>
        </p:spPr>
        <p:txBody>
          <a:bodyPr>
            <a:normAutofit/>
          </a:bodyPr>
          <a:lstStyle>
            <a:lvl1pPr marL="0" indent="0" algn="l">
              <a:buNone/>
              <a:defRPr sz="2600">
                <a:solidFill>
                  <a:schemeClr val="tx1"/>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4" name="Date Placeholder 3"/>
          <p:cNvSpPr>
            <a:spLocks noGrp="1"/>
          </p:cNvSpPr>
          <p:nvPr>
            <p:ph type="dt" sz="half" idx="10"/>
          </p:nvPr>
        </p:nvSpPr>
        <p:spPr>
          <a:xfrm>
            <a:off x="2184000" y="6264000"/>
            <a:ext cx="2573584" cy="288000"/>
          </a:xfrm>
        </p:spPr>
        <p:txBody>
          <a:bodyPr/>
          <a:lstStyle>
            <a:lvl1pPr>
              <a:defRPr>
                <a:solidFill>
                  <a:schemeClr val="tx1"/>
                </a:solidFill>
                <a:latin typeface="Arial" pitchFamily="34" charset="0"/>
                <a:cs typeface="Arial" pitchFamily="34" charset="0"/>
              </a:defRPr>
            </a:lvl1pPr>
          </a:lstStyle>
          <a:p>
            <a:r>
              <a:rPr lang="nb-NO" smtClean="0"/>
              <a:t>Presentasjonens tittel 07.01.2013</a:t>
            </a:r>
            <a:endParaRPr lang="nb-NO" dirty="0"/>
          </a:p>
        </p:txBody>
      </p:sp>
      <p:sp>
        <p:nvSpPr>
          <p:cNvPr id="7" name="Rectangle 6"/>
          <p:cNvSpPr/>
          <p:nvPr userDrawn="1"/>
        </p:nvSpPr>
        <p:spPr>
          <a:xfrm>
            <a:off x="0" y="0"/>
            <a:ext cx="1910662" cy="687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2480" y="710212"/>
            <a:ext cx="1366915" cy="1188623"/>
          </a:xfrm>
          <a:prstGeom prst="rect">
            <a:avLst/>
          </a:prstGeom>
        </p:spPr>
      </p:pic>
      <p:cxnSp>
        <p:nvCxnSpPr>
          <p:cNvPr id="11" name="Straight Connector 10"/>
          <p:cNvCxnSpPr/>
          <p:nvPr userDrawn="1"/>
        </p:nvCxnSpPr>
        <p:spPr>
          <a:xfrm>
            <a:off x="2184000" y="1548000"/>
            <a:ext cx="7683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264000"/>
            <a:ext cx="273000" cy="0"/>
          </a:xfrm>
          <a:prstGeom prst="line">
            <a:avLst/>
          </a:prstGeom>
          <a:ln w="1270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416400"/>
            <a:ext cx="273000" cy="0"/>
          </a:xfrm>
          <a:prstGeom prst="line">
            <a:avLst/>
          </a:prstGeom>
          <a:ln w="1270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346800"/>
            <a:ext cx="273000" cy="0"/>
          </a:xfrm>
          <a:prstGeom prst="line">
            <a:avLst/>
          </a:prstGeom>
          <a:ln w="12700">
            <a:solidFill>
              <a:srgbClr val="BED2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1003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000" y="216000"/>
            <a:ext cx="8580000" cy="936000"/>
          </a:xfrm>
        </p:spPr>
        <p:txBody>
          <a:bodyPr anchor="t">
            <a:normAutofit/>
          </a:bodyPr>
          <a:lstStyle>
            <a:lvl1pPr algn="l">
              <a:defRPr sz="3200" b="1">
                <a:latin typeface="Arial" pitchFamily="34" charset="0"/>
                <a:cs typeface="Arial" pitchFamily="34" charset="0"/>
              </a:defRPr>
            </a:lvl1pPr>
          </a:lstStyle>
          <a:p>
            <a:r>
              <a:rPr lang="en-US" dirty="0" smtClean="0"/>
              <a:t>Click to edit title</a:t>
            </a:r>
            <a:br>
              <a:rPr lang="en-US" dirty="0" smtClean="0"/>
            </a:br>
            <a:endParaRPr lang="nb-NO" dirty="0"/>
          </a:p>
        </p:txBody>
      </p:sp>
      <p:sp>
        <p:nvSpPr>
          <p:cNvPr id="3" name="Content Placeholder 2"/>
          <p:cNvSpPr>
            <a:spLocks noGrp="1"/>
          </p:cNvSpPr>
          <p:nvPr>
            <p:ph idx="1" hasCustomPrompt="1"/>
          </p:nvPr>
        </p:nvSpPr>
        <p:spPr>
          <a:xfrm>
            <a:off x="507000" y="1980001"/>
            <a:ext cx="8580000" cy="4214888"/>
          </a:xfrm>
        </p:spPr>
        <p:txBody>
          <a:bodyPr/>
          <a:lstStyle>
            <a:lvl1pPr marL="342900" indent="-342900">
              <a:buFont typeface="Calibri" pitchFamily="34" charset="0"/>
              <a:buChar char="—"/>
              <a:defRPr sz="2400">
                <a:latin typeface="Arial" pitchFamily="34" charset="0"/>
                <a:cs typeface="Arial" pitchFamily="34" charset="0"/>
              </a:defRPr>
            </a:lvl1pPr>
            <a:lvl2pPr marL="742950" indent="-285750">
              <a:buFont typeface="Calibri" pitchFamily="34" charset="0"/>
              <a:buChar char="—"/>
              <a:defRPr sz="2000">
                <a:latin typeface="Arial" pitchFamily="34" charset="0"/>
                <a:cs typeface="Arial" pitchFamily="34" charset="0"/>
              </a:defRPr>
            </a:lvl2pPr>
            <a:lvl3pPr marL="1143000" indent="-228600">
              <a:buFont typeface="Calibri" pitchFamily="34" charset="0"/>
              <a:buChar char="—"/>
              <a:defRPr sz="1600">
                <a:latin typeface="Arial" pitchFamily="34" charset="0"/>
                <a:cs typeface="Arial" pitchFamily="34" charset="0"/>
              </a:defRPr>
            </a:lvl3pPr>
            <a:lvl4pPr marL="1600200" indent="-228600">
              <a:buFont typeface="Calibri" pitchFamily="34" charset="0"/>
              <a:buChar char="—"/>
              <a:defRPr sz="1200">
                <a:latin typeface="Arial" pitchFamily="34" charset="0"/>
                <a:cs typeface="Arial" pitchFamily="34" charset="0"/>
              </a:defRPr>
            </a:lvl4pPr>
            <a:lvl5pPr marL="2057400" indent="-228600">
              <a:buFont typeface="Calibri" pitchFamily="34" charset="0"/>
              <a:buChar char="—"/>
              <a:defRPr sz="800">
                <a:latin typeface="Arial" pitchFamily="34" charset="0"/>
                <a:cs typeface="Arial"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b-NO" dirty="0"/>
          </a:p>
        </p:txBody>
      </p:sp>
      <p:sp>
        <p:nvSpPr>
          <p:cNvPr id="4" name="Date Placeholder 3"/>
          <p:cNvSpPr>
            <a:spLocks noGrp="1"/>
          </p:cNvSpPr>
          <p:nvPr>
            <p:ph type="dt" sz="half" idx="10"/>
          </p:nvPr>
        </p:nvSpPr>
        <p:spPr>
          <a:xfrm>
            <a:off x="507000" y="6228003"/>
            <a:ext cx="4457700" cy="365125"/>
          </a:xfrm>
        </p:spPr>
        <p:txBody>
          <a:bodyPr/>
          <a:lstStyle>
            <a:lvl1pPr>
              <a:defRPr sz="1100" baseline="0">
                <a:solidFill>
                  <a:srgbClr val="999999"/>
                </a:solidFill>
                <a:latin typeface="Arial" pitchFamily="34" charset="0"/>
              </a:defRPr>
            </a:lvl1pPr>
          </a:lstStyle>
          <a:p>
            <a:pPr>
              <a:tabLst>
                <a:tab pos="1435100" algn="l"/>
              </a:tabLst>
            </a:pPr>
            <a:r>
              <a:rPr lang="nb-NO" smtClean="0"/>
              <a:t>Presentasjonens tittel 07.01.2013</a:t>
            </a:r>
            <a:endParaRPr lang="nb-NO" dirty="0"/>
          </a:p>
        </p:txBody>
      </p:sp>
      <p:cxnSp>
        <p:nvCxnSpPr>
          <p:cNvPr id="8" name="Straight Connector 7"/>
          <p:cNvCxnSpPr/>
          <p:nvPr userDrawn="1"/>
        </p:nvCxnSpPr>
        <p:spPr>
          <a:xfrm>
            <a:off x="0" y="0"/>
            <a:ext cx="9906000" cy="0"/>
          </a:xfrm>
          <a:prstGeom prst="line">
            <a:avLst/>
          </a:prstGeom>
          <a:ln w="107950">
            <a:solidFill>
              <a:srgbClr val="BED27D"/>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7013" y="5881496"/>
            <a:ext cx="587756" cy="493776"/>
          </a:xfrm>
          <a:prstGeom prst="rect">
            <a:avLst/>
          </a:prstGeom>
        </p:spPr>
      </p:pic>
      <p:cxnSp>
        <p:nvCxnSpPr>
          <p:cNvPr id="11" name="Straight Connector 10"/>
          <p:cNvCxnSpPr/>
          <p:nvPr userDrawn="1"/>
        </p:nvCxnSpPr>
        <p:spPr>
          <a:xfrm>
            <a:off x="507000" y="6228000"/>
            <a:ext cx="85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086899" y="6354000"/>
            <a:ext cx="0" cy="108000"/>
          </a:xfrm>
          <a:prstGeom prst="line">
            <a:avLst/>
          </a:prstGeom>
          <a:ln w="12700">
            <a:solidFill>
              <a:srgbClr val="BED27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9707100" y="324000"/>
            <a:ext cx="195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9707100" y="396000"/>
            <a:ext cx="195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708123" y="468000"/>
            <a:ext cx="195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708123" y="648000"/>
            <a:ext cx="195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707100" y="1152000"/>
            <a:ext cx="195000" cy="0"/>
          </a:xfrm>
          <a:prstGeom prst="line">
            <a:avLst/>
          </a:prstGeom>
          <a:ln w="12700">
            <a:solidFill>
              <a:srgbClr val="277D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61990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000" y="216000"/>
            <a:ext cx="8580000" cy="936000"/>
          </a:xfrm>
        </p:spPr>
        <p:txBody>
          <a:bodyPr anchor="t">
            <a:normAutofit/>
          </a:bodyPr>
          <a:lstStyle>
            <a:lvl1pPr algn="l">
              <a:defRPr sz="3200" b="1">
                <a:latin typeface="Arial" pitchFamily="34" charset="0"/>
                <a:cs typeface="Arial" pitchFamily="34" charset="0"/>
              </a:defRPr>
            </a:lvl1pPr>
          </a:lstStyle>
          <a:p>
            <a:r>
              <a:rPr lang="en-US" dirty="0" smtClean="0"/>
              <a:t>Click to edit title</a:t>
            </a:r>
            <a:br>
              <a:rPr lang="en-US" dirty="0" smtClean="0"/>
            </a:br>
            <a:endParaRPr lang="nb-NO" dirty="0"/>
          </a:p>
        </p:txBody>
      </p:sp>
      <p:sp>
        <p:nvSpPr>
          <p:cNvPr id="4" name="Date Placeholder 3"/>
          <p:cNvSpPr>
            <a:spLocks noGrp="1"/>
          </p:cNvSpPr>
          <p:nvPr>
            <p:ph type="dt" sz="half" idx="10"/>
          </p:nvPr>
        </p:nvSpPr>
        <p:spPr>
          <a:xfrm>
            <a:off x="507000" y="6228003"/>
            <a:ext cx="4457700" cy="365125"/>
          </a:xfrm>
        </p:spPr>
        <p:txBody>
          <a:bodyPr/>
          <a:lstStyle>
            <a:lvl1pPr>
              <a:defRPr sz="1100" baseline="0">
                <a:solidFill>
                  <a:srgbClr val="999999"/>
                </a:solidFill>
                <a:latin typeface="Arial" pitchFamily="34" charset="0"/>
              </a:defRPr>
            </a:lvl1pPr>
          </a:lstStyle>
          <a:p>
            <a:pPr>
              <a:tabLst>
                <a:tab pos="1435100" algn="l"/>
              </a:tabLst>
            </a:pPr>
            <a:r>
              <a:rPr lang="nb-NO" smtClean="0"/>
              <a:t>Presentasjonens tittel 07.01.2013</a:t>
            </a:r>
            <a:endParaRPr lang="nb-NO" dirty="0"/>
          </a:p>
        </p:txBody>
      </p:sp>
      <p:cxnSp>
        <p:nvCxnSpPr>
          <p:cNvPr id="8" name="Straight Connector 7"/>
          <p:cNvCxnSpPr/>
          <p:nvPr userDrawn="1"/>
        </p:nvCxnSpPr>
        <p:spPr>
          <a:xfrm>
            <a:off x="0" y="0"/>
            <a:ext cx="9906000" cy="0"/>
          </a:xfrm>
          <a:prstGeom prst="line">
            <a:avLst/>
          </a:prstGeom>
          <a:ln w="107950">
            <a:solidFill>
              <a:srgbClr val="BED27D"/>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7013" y="5881496"/>
            <a:ext cx="587756" cy="493776"/>
          </a:xfrm>
          <a:prstGeom prst="rect">
            <a:avLst/>
          </a:prstGeom>
        </p:spPr>
      </p:pic>
      <p:cxnSp>
        <p:nvCxnSpPr>
          <p:cNvPr id="11" name="Straight Connector 10"/>
          <p:cNvCxnSpPr/>
          <p:nvPr userDrawn="1"/>
        </p:nvCxnSpPr>
        <p:spPr>
          <a:xfrm>
            <a:off x="507000" y="6228000"/>
            <a:ext cx="85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086899" y="6354000"/>
            <a:ext cx="0" cy="108000"/>
          </a:xfrm>
          <a:prstGeom prst="line">
            <a:avLst/>
          </a:prstGeom>
          <a:ln w="12700">
            <a:solidFill>
              <a:srgbClr val="BED27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9707100" y="324000"/>
            <a:ext cx="195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9707100" y="396000"/>
            <a:ext cx="195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708123" y="468000"/>
            <a:ext cx="195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708123" y="648000"/>
            <a:ext cx="195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707100" y="1152000"/>
            <a:ext cx="195000" cy="0"/>
          </a:xfrm>
          <a:prstGeom prst="line">
            <a:avLst/>
          </a:prstGeom>
          <a:ln w="12700">
            <a:solidFill>
              <a:srgbClr val="277D90"/>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sz="half" idx="1" hasCustomPrompt="1"/>
          </p:nvPr>
        </p:nvSpPr>
        <p:spPr>
          <a:xfrm>
            <a:off x="495300" y="1600201"/>
            <a:ext cx="4375150" cy="4528184"/>
          </a:xfrm>
        </p:spPr>
        <p:txBody>
          <a:bodyPr vert="horz" lIns="91440" tIns="45720" rIns="91440" bIns="45720" rtlCol="0">
            <a:normAutofit/>
          </a:bodyPr>
          <a:lstStyle>
            <a:lvl1pPr>
              <a:defRPr lang="en-US" sz="2400" dirty="0" smtClean="0">
                <a:latin typeface="Arial" pitchFamily="34" charset="0"/>
                <a:cs typeface="Arial" pitchFamily="34" charset="0"/>
              </a:defRPr>
            </a:lvl1pPr>
            <a:lvl2pPr>
              <a:defRPr lang="en-US" sz="2000" dirty="0" smtClean="0">
                <a:latin typeface="Arial" pitchFamily="34" charset="0"/>
                <a:cs typeface="Arial" pitchFamily="34" charset="0"/>
              </a:defRPr>
            </a:lvl2pPr>
            <a:lvl3pPr>
              <a:defRPr lang="en-US" sz="1600" dirty="0" smtClean="0">
                <a:latin typeface="Arial" pitchFamily="34" charset="0"/>
                <a:cs typeface="Arial" pitchFamily="34" charset="0"/>
              </a:defRPr>
            </a:lvl3pPr>
            <a:lvl4pPr>
              <a:defRPr lang="en-US" sz="1200" dirty="0" smtClean="0">
                <a:latin typeface="Arial" pitchFamily="34" charset="0"/>
                <a:cs typeface="Arial" pitchFamily="34" charset="0"/>
              </a:defRPr>
            </a:lvl4pPr>
            <a:lvl5pPr>
              <a:defRPr lang="nb-NO" sz="800" dirty="0">
                <a:latin typeface="Arial" pitchFamily="34" charset="0"/>
                <a:cs typeface="Arial" pitchFamily="34" charset="0"/>
              </a:defRPr>
            </a:lvl5pPr>
          </a:lstStyle>
          <a:p>
            <a:pPr lvl="0">
              <a:buFont typeface="Calibri" pitchFamily="34" charset="0"/>
              <a:buChar char="—"/>
            </a:pPr>
            <a:r>
              <a:rPr lang="en-US" dirty="0" smtClean="0"/>
              <a:t>Click to edit text</a:t>
            </a:r>
          </a:p>
          <a:p>
            <a:pPr lvl="1">
              <a:buFont typeface="Calibri" pitchFamily="34" charset="0"/>
              <a:buChar char="—"/>
            </a:pPr>
            <a:r>
              <a:rPr lang="en-US" dirty="0" smtClean="0"/>
              <a:t>Second level</a:t>
            </a:r>
          </a:p>
          <a:p>
            <a:pPr lvl="2">
              <a:buFont typeface="Calibri" pitchFamily="34" charset="0"/>
              <a:buChar char="—"/>
            </a:pPr>
            <a:r>
              <a:rPr lang="en-US" dirty="0" smtClean="0"/>
              <a:t>Third level</a:t>
            </a:r>
          </a:p>
          <a:p>
            <a:pPr lvl="3">
              <a:buFont typeface="Calibri" pitchFamily="34" charset="0"/>
              <a:buChar char="—"/>
            </a:pPr>
            <a:r>
              <a:rPr lang="en-US" dirty="0" smtClean="0"/>
              <a:t>Fourth level</a:t>
            </a:r>
          </a:p>
          <a:p>
            <a:pPr lvl="4">
              <a:buFont typeface="Calibri" pitchFamily="34" charset="0"/>
              <a:buChar char="—"/>
            </a:pPr>
            <a:r>
              <a:rPr lang="en-US" dirty="0" smtClean="0"/>
              <a:t>Fifth level</a:t>
            </a:r>
            <a:endParaRPr lang="nb-NO" dirty="0"/>
          </a:p>
        </p:txBody>
      </p:sp>
      <p:sp>
        <p:nvSpPr>
          <p:cNvPr id="18" name="Content Placeholder 2"/>
          <p:cNvSpPr>
            <a:spLocks noGrp="1"/>
          </p:cNvSpPr>
          <p:nvPr>
            <p:ph sz="half" idx="11" hasCustomPrompt="1"/>
          </p:nvPr>
        </p:nvSpPr>
        <p:spPr>
          <a:xfrm>
            <a:off x="4953000" y="1596194"/>
            <a:ext cx="4375150" cy="4525963"/>
          </a:xfrm>
        </p:spPr>
        <p:txBody>
          <a:bodyPr vert="horz" lIns="91440" tIns="45720" rIns="91440" bIns="45720" rtlCol="0">
            <a:normAutofit/>
          </a:bodyPr>
          <a:lstStyle>
            <a:lvl1pPr>
              <a:defRPr lang="en-US" sz="2400" baseline="0" dirty="0" smtClean="0">
                <a:latin typeface="Arial" pitchFamily="34" charset="0"/>
                <a:cs typeface="Arial" pitchFamily="34" charset="0"/>
              </a:defRPr>
            </a:lvl1pPr>
            <a:lvl2pPr>
              <a:defRPr lang="en-US" sz="2000" dirty="0" smtClean="0">
                <a:latin typeface="Arial" pitchFamily="34" charset="0"/>
                <a:cs typeface="Arial" pitchFamily="34" charset="0"/>
              </a:defRPr>
            </a:lvl2pPr>
            <a:lvl3pPr>
              <a:defRPr lang="en-US" sz="1600" dirty="0" smtClean="0">
                <a:latin typeface="Arial" pitchFamily="34" charset="0"/>
                <a:cs typeface="Arial" pitchFamily="34" charset="0"/>
              </a:defRPr>
            </a:lvl3pPr>
            <a:lvl4pPr>
              <a:defRPr lang="en-US" sz="1200" dirty="0" smtClean="0">
                <a:latin typeface="Arial" pitchFamily="34" charset="0"/>
                <a:cs typeface="Arial" pitchFamily="34" charset="0"/>
              </a:defRPr>
            </a:lvl4pPr>
            <a:lvl5pPr>
              <a:defRPr lang="nb-NO" sz="800" dirty="0">
                <a:latin typeface="Arial" pitchFamily="34" charset="0"/>
                <a:cs typeface="Arial" pitchFamily="34" charset="0"/>
              </a:defRPr>
            </a:lvl5pPr>
          </a:lstStyle>
          <a:p>
            <a:pPr lvl="0">
              <a:buFont typeface="Calibri" pitchFamily="34" charset="0"/>
              <a:buChar char="—"/>
            </a:pPr>
            <a:r>
              <a:rPr lang="en-US" dirty="0" smtClean="0"/>
              <a:t>Click to edit text</a:t>
            </a:r>
          </a:p>
          <a:p>
            <a:pPr lvl="1">
              <a:buFont typeface="Calibri" pitchFamily="34" charset="0"/>
              <a:buChar char="—"/>
            </a:pPr>
            <a:r>
              <a:rPr lang="en-US" dirty="0" smtClean="0"/>
              <a:t>Second level</a:t>
            </a:r>
          </a:p>
          <a:p>
            <a:pPr lvl="2">
              <a:buFont typeface="Calibri" pitchFamily="34" charset="0"/>
              <a:buChar char="—"/>
            </a:pPr>
            <a:r>
              <a:rPr lang="en-US" dirty="0" smtClean="0"/>
              <a:t>Third level</a:t>
            </a:r>
          </a:p>
          <a:p>
            <a:pPr lvl="3">
              <a:buFont typeface="Calibri" pitchFamily="34" charset="0"/>
              <a:buChar char="—"/>
            </a:pPr>
            <a:r>
              <a:rPr lang="en-US" dirty="0" smtClean="0"/>
              <a:t>Fourth level</a:t>
            </a:r>
          </a:p>
          <a:p>
            <a:pPr lvl="4">
              <a:buFont typeface="Calibri" pitchFamily="34" charset="0"/>
              <a:buChar char="—"/>
            </a:pPr>
            <a:r>
              <a:rPr lang="en-US" dirty="0" smtClean="0"/>
              <a:t>Fifth level</a:t>
            </a:r>
            <a:endParaRPr lang="nb-NO" dirty="0"/>
          </a:p>
        </p:txBody>
      </p:sp>
    </p:spTree>
    <p:extLst>
      <p:ext uri="{BB962C8B-B14F-4D97-AF65-F5344CB8AC3E}">
        <p14:creationId xmlns:p14="http://schemas.microsoft.com/office/powerpoint/2010/main" val="180423399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smtClean="0"/>
              <a:t>Presentasjonens tittel 07.01.2013</a:t>
            </a:r>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B8B3242-11CF-EC4B-BB07-127DBA0732F2}" type="slidenum">
              <a:rPr lang="en-US" smtClean="0"/>
              <a:t>‹#›</a:t>
            </a:fld>
            <a:endParaRPr lang="en-US"/>
          </a:p>
        </p:txBody>
      </p:sp>
    </p:spTree>
    <p:extLst>
      <p:ext uri="{BB962C8B-B14F-4D97-AF65-F5344CB8AC3E}">
        <p14:creationId xmlns:p14="http://schemas.microsoft.com/office/powerpoint/2010/main" val="405193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E4DE697-A127-43D1-B637-8D8C0B1B2AC0}" type="datetime1">
              <a:rPr lang="nb-NO" smtClean="0"/>
              <a:pPr/>
              <a:t>04.11.16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8B9121B-0FBB-4909-BCBB-3FBD869E0A48}" type="slidenum">
              <a:rPr lang="nb-NO" smtClean="0"/>
              <a:pPr/>
              <a:t>‹#›</a:t>
            </a:fld>
            <a:endParaRPr lang="nb-NO"/>
          </a:p>
        </p:txBody>
      </p:sp>
    </p:spTree>
    <p:extLst>
      <p:ext uri="{BB962C8B-B14F-4D97-AF65-F5344CB8AC3E}">
        <p14:creationId xmlns:p14="http://schemas.microsoft.com/office/powerpoint/2010/main" val="1040739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Date Placeholder 3"/>
          <p:cNvSpPr>
            <a:spLocks noGrp="1"/>
          </p:cNvSpPr>
          <p:nvPr>
            <p:ph type="dt" sz="half" idx="2"/>
          </p:nvPr>
        </p:nvSpPr>
        <p:spPr>
          <a:xfrm>
            <a:off x="495300" y="6356354"/>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b-NO" smtClean="0"/>
              <a:t>Presentasjonens tittel 07.01.2013</a:t>
            </a:r>
            <a:endParaRPr lang="nb-NO" dirty="0"/>
          </a:p>
        </p:txBody>
      </p:sp>
      <p:sp>
        <p:nvSpPr>
          <p:cNvPr id="5" name="Footer Placeholder 4"/>
          <p:cNvSpPr>
            <a:spLocks noGrp="1"/>
          </p:cNvSpPr>
          <p:nvPr>
            <p:ph type="ftr" sz="quarter" idx="3"/>
          </p:nvPr>
        </p:nvSpPr>
        <p:spPr>
          <a:xfrm>
            <a:off x="3384550" y="635635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7099300" y="6356354"/>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AA185-A6F0-44EE-8B79-6F0F9E415D9A}" type="slidenum">
              <a:rPr lang="nb-NO" smtClean="0"/>
              <a:t>‹#›</a:t>
            </a:fld>
            <a:endParaRPr lang="nb-NO" dirty="0"/>
          </a:p>
        </p:txBody>
      </p:sp>
    </p:spTree>
    <p:extLst>
      <p:ext uri="{BB962C8B-B14F-4D97-AF65-F5344CB8AC3E}">
        <p14:creationId xmlns:p14="http://schemas.microsoft.com/office/powerpoint/2010/main" val="392939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Hender_IMG_0000019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flipV="1">
            <a:off x="381000" y="-381000"/>
            <a:ext cx="9144000" cy="9906000"/>
          </a:xfrm>
          <a:prstGeom prst="rect">
            <a:avLst/>
          </a:prstGeom>
        </p:spPr>
      </p:pic>
    </p:spTree>
    <p:extLst>
      <p:ext uri="{BB962C8B-B14F-4D97-AF65-F5344CB8AC3E}">
        <p14:creationId xmlns:p14="http://schemas.microsoft.com/office/powerpoint/2010/main" val="20336397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144691" y="1700808"/>
            <a:ext cx="7332814" cy="656864"/>
          </a:xfrm>
        </p:spPr>
        <p:txBody>
          <a:bodyPr>
            <a:normAutofit fontScale="90000"/>
          </a:bodyPr>
          <a:lstStyle/>
          <a:p>
            <a:r>
              <a:rPr lang="nb-NO" sz="1300" dirty="0" smtClean="0"/>
              <a:t>Dansk Gerontologisk Selskap 7-</a:t>
            </a:r>
            <a:r>
              <a:rPr lang="nb-NO" sz="1300" dirty="0"/>
              <a:t>8</a:t>
            </a:r>
            <a:r>
              <a:rPr lang="nb-NO" sz="1300" dirty="0" smtClean="0"/>
              <a:t>. november 20156</a:t>
            </a:r>
            <a:br>
              <a:rPr lang="nb-NO" sz="1300" dirty="0" smtClean="0"/>
            </a:br>
            <a:r>
              <a:rPr lang="nb-NO" b="0" dirty="0" smtClean="0">
                <a:solidFill>
                  <a:srgbClr val="277D90"/>
                </a:solidFill>
                <a:latin typeface="Century Schoolbook"/>
                <a:cs typeface="Century Schoolbook"/>
              </a:rPr>
              <a:t>En lærende organisasjon i praksis</a:t>
            </a:r>
            <a:r>
              <a:rPr lang="nb-NO" dirty="0" smtClean="0"/>
              <a:t/>
            </a:r>
            <a:br>
              <a:rPr lang="nb-NO" dirty="0" smtClean="0"/>
            </a:br>
            <a:endParaRPr lang="nb-NO" dirty="0"/>
          </a:p>
        </p:txBody>
      </p:sp>
      <p:sp>
        <p:nvSpPr>
          <p:cNvPr id="3" name="Undertittel 2"/>
          <p:cNvSpPr>
            <a:spLocks noGrp="1"/>
          </p:cNvSpPr>
          <p:nvPr>
            <p:ph type="subTitle" idx="1"/>
          </p:nvPr>
        </p:nvSpPr>
        <p:spPr>
          <a:xfrm>
            <a:off x="2222699" y="2852938"/>
            <a:ext cx="6782468" cy="944960"/>
          </a:xfrm>
        </p:spPr>
        <p:txBody>
          <a:bodyPr>
            <a:normAutofit fontScale="70000" lnSpcReduction="20000"/>
          </a:bodyPr>
          <a:lstStyle/>
          <a:p>
            <a:r>
              <a:rPr lang="nb-NO" dirty="0">
                <a:latin typeface="Courier New"/>
                <a:cs typeface="Courier New"/>
              </a:rPr>
              <a:t>Nina Amble, </a:t>
            </a:r>
          </a:p>
          <a:p>
            <a:r>
              <a:rPr lang="nb-NO" sz="2800" dirty="0">
                <a:latin typeface="Courier New"/>
                <a:cs typeface="Courier New"/>
              </a:rPr>
              <a:t>Dr. Philos/1. </a:t>
            </a:r>
            <a:r>
              <a:rPr lang="nb-NO" sz="2800" dirty="0" smtClean="0">
                <a:latin typeface="Courier New"/>
                <a:cs typeface="Courier New"/>
              </a:rPr>
              <a:t>amanuensis/arbeidspsykologi</a:t>
            </a:r>
            <a:endParaRPr lang="nb-NO" sz="2800" dirty="0">
              <a:latin typeface="Courier New"/>
              <a:cs typeface="Courier New"/>
            </a:endParaRPr>
          </a:p>
          <a:p>
            <a:r>
              <a:rPr lang="nb-NO" sz="2800" dirty="0">
                <a:latin typeface="Courier New"/>
                <a:cs typeface="Courier New"/>
              </a:rPr>
              <a:t>Høyskolen i Oslo og Akershus, </a:t>
            </a:r>
            <a:r>
              <a:rPr lang="nb-NO" sz="2800" dirty="0" smtClean="0">
                <a:latin typeface="Courier New"/>
                <a:cs typeface="Courier New"/>
              </a:rPr>
              <a:t>HIOA, YLU</a:t>
            </a:r>
            <a:endParaRPr lang="nb-NO" sz="2800" dirty="0">
              <a:latin typeface="Courier New"/>
              <a:cs typeface="Courier New"/>
            </a:endParaRPr>
          </a:p>
          <a:p>
            <a:endParaRPr lang="nb-NO" dirty="0"/>
          </a:p>
        </p:txBody>
      </p:sp>
    </p:spTree>
    <p:extLst>
      <p:ext uri="{BB962C8B-B14F-4D97-AF65-F5344CB8AC3E}">
        <p14:creationId xmlns:p14="http://schemas.microsoft.com/office/powerpoint/2010/main" val="400834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b="0" dirty="0" smtClean="0">
                <a:solidFill>
                  <a:srgbClr val="277D90"/>
                </a:solidFill>
                <a:latin typeface="Century Schoolbook"/>
                <a:cs typeface="Century Schoolbook"/>
              </a:rPr>
              <a:t>Tverrprofesjonell samarbeidslæring</a:t>
            </a:r>
            <a:br>
              <a:rPr lang="nb-NO" b="0" dirty="0" smtClean="0">
                <a:solidFill>
                  <a:srgbClr val="277D90"/>
                </a:solidFill>
                <a:latin typeface="Century Schoolbook"/>
                <a:cs typeface="Century Schoolbook"/>
              </a:rPr>
            </a:br>
            <a:r>
              <a:rPr lang="nb-NO" sz="1300" b="0" dirty="0" smtClean="0">
                <a:latin typeface="Courier New"/>
                <a:cs typeface="Courier New"/>
              </a:rPr>
              <a:t> (K. J. Hjerpaasen et al., 2012)</a:t>
            </a:r>
            <a:endParaRPr lang="nb-NO" sz="1300" b="0" dirty="0">
              <a:latin typeface="Courier New"/>
              <a:cs typeface="Courier New"/>
            </a:endParaRPr>
          </a:p>
        </p:txBody>
      </p:sp>
      <p:sp>
        <p:nvSpPr>
          <p:cNvPr id="3" name="Plassholder for innhold 2"/>
          <p:cNvSpPr>
            <a:spLocks noGrp="1"/>
          </p:cNvSpPr>
          <p:nvPr>
            <p:ph idx="1"/>
          </p:nvPr>
        </p:nvSpPr>
        <p:spPr/>
        <p:txBody>
          <a:bodyPr/>
          <a:lstStyle/>
          <a:p>
            <a:pPr marL="0" indent="0" algn="ctr">
              <a:buNone/>
            </a:pPr>
            <a:r>
              <a:rPr lang="nb-NO" dirty="0" smtClean="0">
                <a:latin typeface="Chalkboard"/>
                <a:cs typeface="Chalkboard"/>
              </a:rPr>
              <a:t> </a:t>
            </a:r>
          </a:p>
          <a:p>
            <a:pPr marL="0" indent="0" algn="ctr">
              <a:buNone/>
            </a:pPr>
            <a:r>
              <a:rPr lang="nb-NO" dirty="0" smtClean="0">
                <a:latin typeface="Courier New"/>
                <a:cs typeface="Courier New"/>
              </a:rPr>
              <a:t>Lære om -</a:t>
            </a:r>
          </a:p>
          <a:p>
            <a:pPr marL="0" indent="0" algn="ctr">
              <a:buNone/>
            </a:pPr>
            <a:r>
              <a:rPr lang="nb-NO" dirty="0" smtClean="0">
                <a:latin typeface="Courier New"/>
                <a:cs typeface="Courier New"/>
              </a:rPr>
              <a:t>Lære av -</a:t>
            </a:r>
          </a:p>
          <a:p>
            <a:pPr marL="0" indent="0" algn="ctr">
              <a:buNone/>
            </a:pPr>
            <a:r>
              <a:rPr lang="nb-NO" dirty="0" smtClean="0">
                <a:latin typeface="Courier New"/>
                <a:cs typeface="Courier New"/>
              </a:rPr>
              <a:t>Lære med -</a:t>
            </a:r>
            <a:r>
              <a:rPr lang="nb-NO" dirty="0" smtClean="0">
                <a:latin typeface="Chalkboard"/>
                <a:cs typeface="Chalkboard"/>
              </a:rPr>
              <a:t> </a:t>
            </a:r>
          </a:p>
          <a:p>
            <a:pPr marL="0" indent="0">
              <a:buNone/>
            </a:pPr>
            <a:endParaRPr lang="nb-NO" dirty="0" smtClean="0">
              <a:latin typeface="Chalkboard"/>
              <a:cs typeface="Chalkboard"/>
            </a:endParaRPr>
          </a:p>
        </p:txBody>
      </p:sp>
      <p:sp>
        <p:nvSpPr>
          <p:cNvPr id="5" name="TekstSylinder 4"/>
          <p:cNvSpPr txBox="1"/>
          <p:nvPr/>
        </p:nvSpPr>
        <p:spPr>
          <a:xfrm>
            <a:off x="662523" y="6309321"/>
            <a:ext cx="8190910" cy="246221"/>
          </a:xfrm>
          <a:prstGeom prst="rect">
            <a:avLst/>
          </a:prstGeom>
          <a:noFill/>
        </p:spPr>
        <p:txBody>
          <a:bodyPr wrap="square" rtlCol="0">
            <a:spAutoFit/>
          </a:bodyPr>
          <a:lstStyle/>
          <a:p>
            <a:r>
              <a:rPr lang="nb-NO" sz="1000" dirty="0" smtClean="0"/>
              <a:t>5</a:t>
            </a:r>
            <a:endParaRPr lang="nb-NO" sz="1000" dirty="0"/>
          </a:p>
        </p:txBody>
      </p:sp>
    </p:spTree>
    <p:extLst>
      <p:ext uri="{BB962C8B-B14F-4D97-AF65-F5344CB8AC3E}">
        <p14:creationId xmlns:p14="http://schemas.microsoft.com/office/powerpoint/2010/main" val="26412485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0" dirty="0" smtClean="0">
                <a:solidFill>
                  <a:srgbClr val="277D90"/>
                </a:solidFill>
                <a:latin typeface="Century Schoolbook"/>
                <a:cs typeface="Century Schoolbook"/>
              </a:rPr>
              <a:t>Kommunal helsetjeneste i Norge</a:t>
            </a:r>
            <a:r>
              <a:rPr lang="nb-NO" b="0" dirty="0" smtClean="0">
                <a:solidFill>
                  <a:srgbClr val="277D90"/>
                </a:solidFill>
                <a:latin typeface="American Typewriter"/>
                <a:cs typeface="American Typewriter"/>
              </a:rPr>
              <a:t> </a:t>
            </a:r>
            <a:endParaRPr lang="nb-NO" b="0" dirty="0">
              <a:solidFill>
                <a:srgbClr val="277D90"/>
              </a:solidFill>
              <a:latin typeface="American Typewriter"/>
              <a:cs typeface="American Typewriter"/>
            </a:endParaRPr>
          </a:p>
        </p:txBody>
      </p:sp>
      <p:sp>
        <p:nvSpPr>
          <p:cNvPr id="3" name="Plassholder for innhold 2"/>
          <p:cNvSpPr>
            <a:spLocks noGrp="1"/>
          </p:cNvSpPr>
          <p:nvPr>
            <p:ph idx="1"/>
          </p:nvPr>
        </p:nvSpPr>
        <p:spPr>
          <a:xfrm>
            <a:off x="507000" y="1412776"/>
            <a:ext cx="8580000" cy="4782113"/>
          </a:xfrm>
        </p:spPr>
        <p:txBody>
          <a:bodyPr/>
          <a:lstStyle/>
          <a:p>
            <a:pPr marL="0" indent="0" algn="ctr">
              <a:buNone/>
            </a:pPr>
            <a:r>
              <a:rPr lang="nb-NO" dirty="0" smtClean="0">
                <a:latin typeface="Courier New"/>
                <a:cs typeface="Courier New"/>
              </a:rPr>
              <a:t>220 000 utfører 140 000 årsverk</a:t>
            </a:r>
          </a:p>
          <a:p>
            <a:pPr marL="0" indent="0" algn="ctr">
              <a:buNone/>
            </a:pPr>
            <a:r>
              <a:rPr lang="nb-NO" dirty="0">
                <a:latin typeface="Courier New"/>
                <a:cs typeface="Courier New"/>
              </a:rPr>
              <a:t>	</a:t>
            </a:r>
            <a:r>
              <a:rPr lang="nb-NO" dirty="0" smtClean="0">
                <a:latin typeface="Courier New"/>
                <a:cs typeface="Courier New"/>
              </a:rPr>
              <a:t>23 % har hel stilling	</a:t>
            </a:r>
          </a:p>
          <a:p>
            <a:pPr marL="0" indent="0" algn="ctr">
              <a:buNone/>
            </a:pPr>
            <a:r>
              <a:rPr lang="nb-NO" dirty="0" smtClean="0">
                <a:latin typeface="Courier New"/>
                <a:cs typeface="Courier New"/>
              </a:rPr>
              <a:t>25 % årsverkene utføres av ufaglærte</a:t>
            </a:r>
          </a:p>
          <a:p>
            <a:pPr marL="0" indent="0" algn="ctr">
              <a:buNone/>
            </a:pPr>
            <a:r>
              <a:rPr lang="nb-NO" dirty="0" smtClean="0">
                <a:latin typeface="Courier New"/>
                <a:cs typeface="Courier New"/>
              </a:rPr>
              <a:t>50 % faglærte</a:t>
            </a:r>
          </a:p>
          <a:p>
            <a:pPr marL="0" indent="0" algn="ctr">
              <a:buNone/>
            </a:pPr>
            <a:r>
              <a:rPr lang="nb-NO" dirty="0" smtClean="0">
                <a:latin typeface="Courier New"/>
                <a:cs typeface="Courier New"/>
              </a:rPr>
              <a:t>25 % sykepleiere </a:t>
            </a:r>
          </a:p>
          <a:p>
            <a:pPr marL="0" indent="0" algn="ctr">
              <a:buNone/>
            </a:pPr>
            <a:endParaRPr lang="nb-NO" dirty="0" smtClean="0">
              <a:latin typeface="Courier New"/>
              <a:cs typeface="Courier New"/>
            </a:endParaRPr>
          </a:p>
          <a:p>
            <a:pPr marL="0" indent="0">
              <a:buNone/>
            </a:pPr>
            <a:endParaRPr lang="nb-NO" dirty="0" smtClean="0"/>
          </a:p>
          <a:p>
            <a:pPr marL="0" indent="0">
              <a:buNone/>
            </a:pPr>
            <a:r>
              <a:rPr lang="nb-NO" dirty="0" smtClean="0">
                <a:latin typeface="Courier New"/>
                <a:cs typeface="Courier New"/>
              </a:rPr>
              <a:t>Utfordring: de ufaglærte</a:t>
            </a:r>
            <a:r>
              <a:rPr lang="nb-NO" dirty="0" smtClean="0">
                <a:latin typeface="Courier New"/>
                <a:cs typeface="Courier New"/>
              </a:rPr>
              <a:t>, deltid og sykepleiere i nøkkelrolle </a:t>
            </a:r>
            <a:endParaRPr lang="nb-NO" dirty="0">
              <a:latin typeface="Courier New"/>
              <a:cs typeface="Courier New"/>
            </a:endParaRPr>
          </a:p>
        </p:txBody>
      </p:sp>
    </p:spTree>
    <p:extLst>
      <p:ext uri="{BB962C8B-B14F-4D97-AF65-F5344CB8AC3E}">
        <p14:creationId xmlns:p14="http://schemas.microsoft.com/office/powerpoint/2010/main" val="35872599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88504" y="188640"/>
            <a:ext cx="8580000" cy="936000"/>
          </a:xfrm>
        </p:spPr>
        <p:txBody>
          <a:bodyPr/>
          <a:lstStyle/>
          <a:p>
            <a:r>
              <a:rPr lang="nb-NO" b="0" dirty="0" smtClean="0">
                <a:solidFill>
                  <a:srgbClr val="277D90"/>
                </a:solidFill>
                <a:latin typeface="Century Schoolbook"/>
                <a:cs typeface="Century Schoolbook"/>
              </a:rPr>
              <a:t>Ulike former for læring</a:t>
            </a:r>
            <a:endParaRPr lang="nb-NO" b="0" dirty="0">
              <a:solidFill>
                <a:srgbClr val="277D90"/>
              </a:solidFill>
              <a:latin typeface="Century Schoolbook"/>
              <a:cs typeface="Century Schoolbook"/>
            </a:endParaRPr>
          </a:p>
        </p:txBody>
      </p:sp>
      <p:sp>
        <p:nvSpPr>
          <p:cNvPr id="3" name="Plassholder for innhold 2"/>
          <p:cNvSpPr>
            <a:spLocks noGrp="1"/>
          </p:cNvSpPr>
          <p:nvPr>
            <p:ph idx="1"/>
          </p:nvPr>
        </p:nvSpPr>
        <p:spPr>
          <a:xfrm>
            <a:off x="507000" y="1556792"/>
            <a:ext cx="8580000" cy="4638097"/>
          </a:xfrm>
        </p:spPr>
        <p:txBody>
          <a:bodyPr>
            <a:normAutofit lnSpcReduction="10000"/>
          </a:bodyPr>
          <a:lstStyle/>
          <a:p>
            <a:pPr marL="457200" indent="-457200">
              <a:buAutoNum type="arabicPeriod"/>
            </a:pPr>
            <a:r>
              <a:rPr lang="nb-NO" dirty="0" smtClean="0">
                <a:latin typeface="Courier New"/>
                <a:cs typeface="Courier New"/>
              </a:rPr>
              <a:t>Individuell læring, </a:t>
            </a:r>
            <a:r>
              <a:rPr lang="nb-NO" dirty="0" smtClean="0">
                <a:latin typeface="Courier New"/>
                <a:cs typeface="Courier New"/>
              </a:rPr>
              <a:t>jobbsnekring hverdagslæring </a:t>
            </a:r>
            <a:r>
              <a:rPr lang="nb-NO" dirty="0" smtClean="0">
                <a:latin typeface="Courier New"/>
                <a:cs typeface="Courier New"/>
              </a:rPr>
              <a:t>når du gjør arbeidsoppgavene dine, gir kunnskap om eget arbeid hva som er bra og hva som ikke er bra – kan være taus der det arbeides mye alene (uformell læring)</a:t>
            </a:r>
          </a:p>
          <a:p>
            <a:pPr marL="457200" indent="-457200">
              <a:buAutoNum type="arabicPeriod"/>
            </a:pPr>
            <a:r>
              <a:rPr lang="nb-NO" dirty="0" smtClean="0">
                <a:latin typeface="Courier New"/>
                <a:cs typeface="Courier New"/>
              </a:rPr>
              <a:t>Kollektiv læring, i arbeidsfellesskapet når en arbeider sammen eller når en i fellesskap diskuterer, planlegger eller reflekterer over egen praksis – muntlig og skriftlig</a:t>
            </a:r>
          </a:p>
          <a:p>
            <a:pPr marL="457200" indent="-457200">
              <a:buAutoNum type="arabicPeriod"/>
            </a:pPr>
            <a:r>
              <a:rPr lang="nb-NO" dirty="0" smtClean="0">
                <a:latin typeface="Courier New"/>
                <a:cs typeface="Courier New"/>
              </a:rPr>
              <a:t>Organisasjonslæring – kollektiv erfaringslæring  </a:t>
            </a:r>
            <a:endParaRPr lang="nb-NO" dirty="0">
              <a:latin typeface="Courier New"/>
              <a:cs typeface="Courier New"/>
            </a:endParaRPr>
          </a:p>
        </p:txBody>
      </p:sp>
      <p:sp>
        <p:nvSpPr>
          <p:cNvPr id="5" name="TekstSylinder 4"/>
          <p:cNvSpPr txBox="1"/>
          <p:nvPr/>
        </p:nvSpPr>
        <p:spPr>
          <a:xfrm>
            <a:off x="662523" y="6309321"/>
            <a:ext cx="8190910" cy="246221"/>
          </a:xfrm>
          <a:prstGeom prst="rect">
            <a:avLst/>
          </a:prstGeom>
          <a:noFill/>
        </p:spPr>
        <p:txBody>
          <a:bodyPr wrap="square" rtlCol="0">
            <a:spAutoFit/>
          </a:bodyPr>
          <a:lstStyle/>
          <a:p>
            <a:r>
              <a:rPr lang="nb-NO" sz="1000" dirty="0" smtClean="0"/>
              <a:t>5</a:t>
            </a:r>
            <a:endParaRPr lang="nb-NO" sz="1000" dirty="0"/>
          </a:p>
        </p:txBody>
      </p:sp>
    </p:spTree>
    <p:extLst>
      <p:ext uri="{BB962C8B-B14F-4D97-AF65-F5344CB8AC3E}">
        <p14:creationId xmlns:p14="http://schemas.microsoft.com/office/powerpoint/2010/main" val="26412485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3200" dirty="0" smtClean="0">
                <a:solidFill>
                  <a:srgbClr val="277D90"/>
                </a:solidFill>
                <a:latin typeface="American Typewriter"/>
                <a:cs typeface="American Typewriter"/>
              </a:rPr>
              <a:t>En lærende organisasjon i praksis</a:t>
            </a:r>
            <a:endParaRPr lang="nb-NO" sz="3200" dirty="0">
              <a:solidFill>
                <a:srgbClr val="277D90"/>
              </a:solidFill>
              <a:latin typeface="American Typewriter"/>
              <a:cs typeface="American Typewriter"/>
            </a:endParaRPr>
          </a:p>
        </p:txBody>
      </p:sp>
      <p:grpSp>
        <p:nvGrpSpPr>
          <p:cNvPr id="3" name="Group 31"/>
          <p:cNvGrpSpPr>
            <a:grpSpLocks/>
          </p:cNvGrpSpPr>
          <p:nvPr/>
        </p:nvGrpSpPr>
        <p:grpSpPr bwMode="auto">
          <a:xfrm>
            <a:off x="1280592" y="1916832"/>
            <a:ext cx="7121398" cy="3757042"/>
            <a:chOff x="1003" y="2888"/>
            <a:chExt cx="10352" cy="5917"/>
          </a:xfrm>
        </p:grpSpPr>
        <p:sp>
          <p:nvSpPr>
            <p:cNvPr id="2080" name="Text Box 32"/>
            <p:cNvSpPr txBox="1">
              <a:spLocks noChangeArrowheads="1"/>
            </p:cNvSpPr>
            <p:nvPr/>
          </p:nvSpPr>
          <p:spPr bwMode="auto">
            <a:xfrm>
              <a:off x="1003" y="2888"/>
              <a:ext cx="10352" cy="591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b-NO" sz="800" b="0" i="0" u="none" strike="noStrike" cap="none" normalizeH="0" baseline="0" dirty="0" smtClean="0">
                  <a:ln>
                    <a:noFill/>
                  </a:ln>
                  <a:solidFill>
                    <a:schemeClr val="tx1"/>
                  </a:solidFill>
                  <a:effectLst/>
                  <a:latin typeface="Calibri" pitchFamily="34" charset="0"/>
                </a:rPr>
                <a:t>Figur 2. </a:t>
              </a:r>
              <a:r>
                <a:rPr kumimoji="0" lang="nb-NO" sz="800" b="0" i="1" u="none" strike="noStrike" cap="none" normalizeH="0" baseline="0" dirty="0" smtClean="0">
                  <a:ln>
                    <a:noFill/>
                  </a:ln>
                  <a:solidFill>
                    <a:schemeClr val="tx1"/>
                  </a:solidFill>
                  <a:effectLst/>
                  <a:latin typeface="Times New Roman" pitchFamily="18" charset="0"/>
                </a:rPr>
                <a:t>En skjematisk illustrasjon av den begrepsmessige modell for bæredyktig arbeidsorganisasjonsutvikling</a:t>
              </a:r>
              <a:r>
                <a:rPr kumimoji="0" lang="nb-NO" sz="800" b="0" i="0" u="none" strike="noStrike" cap="none" normalizeH="0" baseline="0" dirty="0" smtClean="0">
                  <a:ln>
                    <a:noFill/>
                  </a:ln>
                  <a:solidFill>
                    <a:schemeClr val="tx1"/>
                  </a:solidFill>
                  <a:effectLst/>
                  <a:latin typeface="Calibri" pitchFamily="34" charset="0"/>
                </a:rPr>
                <a:t>  (basert på </a:t>
              </a:r>
              <a:r>
                <a:rPr kumimoji="0" lang="nb-NO" sz="800" b="0" i="0" u="none" strike="noStrike" cap="none" normalizeH="0" baseline="0" dirty="0" err="1" smtClean="0">
                  <a:ln>
                    <a:noFill/>
                  </a:ln>
                  <a:solidFill>
                    <a:schemeClr val="tx1"/>
                  </a:solidFill>
                  <a:effectLst/>
                  <a:latin typeface="Calibri" pitchFamily="34" charset="0"/>
                </a:rPr>
                <a:t>f.eks</a:t>
              </a:r>
              <a:r>
                <a:rPr kumimoji="0" lang="nb-NO" sz="800" b="0" i="0" u="none" strike="noStrike" cap="none" normalizeH="0" baseline="0" dirty="0" smtClean="0">
                  <a:ln>
                    <a:noFill/>
                  </a:ln>
                  <a:solidFill>
                    <a:schemeClr val="tx1"/>
                  </a:solidFill>
                  <a:effectLst/>
                  <a:latin typeface="Calibri" pitchFamily="34" charset="0"/>
                </a:rPr>
                <a:t> </a:t>
              </a:r>
              <a:r>
                <a:rPr kumimoji="0" lang="nb-NO" sz="800" b="0" i="0" u="none" strike="noStrike" cap="none" normalizeH="0" baseline="0" dirty="0" err="1" smtClean="0">
                  <a:ln>
                    <a:noFill/>
                  </a:ln>
                  <a:solidFill>
                    <a:schemeClr val="tx1"/>
                  </a:solidFill>
                  <a:effectLst/>
                  <a:latin typeface="Calibri" pitchFamily="34" charset="0"/>
                </a:rPr>
                <a:t>Antonovsky</a:t>
              </a:r>
              <a:r>
                <a:rPr kumimoji="0" lang="nb-NO" sz="800" b="0" i="0" u="none" strike="noStrike" cap="none" normalizeH="0" baseline="0" dirty="0" smtClean="0">
                  <a:ln>
                    <a:noFill/>
                  </a:ln>
                  <a:solidFill>
                    <a:schemeClr val="tx1"/>
                  </a:solidFill>
                  <a:effectLst/>
                  <a:latin typeface="Calibri" pitchFamily="34" charset="0"/>
                </a:rPr>
                <a:t> 1987, </a:t>
              </a:r>
              <a:r>
                <a:rPr kumimoji="0" lang="nb-NO" sz="800" b="0" i="0" u="none" strike="noStrike" cap="none" normalizeH="0" baseline="0" dirty="0" err="1" smtClean="0">
                  <a:ln>
                    <a:noFill/>
                  </a:ln>
                  <a:solidFill>
                    <a:schemeClr val="tx1"/>
                  </a:solidFill>
                  <a:effectLst/>
                  <a:latin typeface="Calibri" pitchFamily="34" charset="0"/>
                </a:rPr>
                <a:t>Barley</a:t>
              </a:r>
              <a:r>
                <a:rPr kumimoji="0" lang="nb-NO" sz="800" b="0" i="0" u="none" strike="noStrike" cap="none" normalizeH="0" baseline="0" dirty="0" smtClean="0">
                  <a:ln>
                    <a:noFill/>
                  </a:ln>
                  <a:solidFill>
                    <a:schemeClr val="tx1"/>
                  </a:solidFill>
                  <a:effectLst/>
                  <a:latin typeface="Calibri" pitchFamily="34" charset="0"/>
                </a:rPr>
                <a:t> </a:t>
              </a:r>
              <a:r>
                <a:rPr kumimoji="0" lang="nb-NO" sz="800" b="0" i="0" u="none" strike="noStrike" cap="none" normalizeH="0" baseline="0" dirty="0" err="1" smtClean="0">
                  <a:ln>
                    <a:noFill/>
                  </a:ln>
                  <a:solidFill>
                    <a:schemeClr val="tx1"/>
                  </a:solidFill>
                  <a:effectLst/>
                  <a:latin typeface="Calibri" pitchFamily="34" charset="0"/>
                </a:rPr>
                <a:t>Tolbert</a:t>
              </a:r>
              <a:r>
                <a:rPr kumimoji="0" lang="nb-NO" sz="800" b="0" i="0" u="none" strike="noStrike" cap="none" normalizeH="0" baseline="0" dirty="0" smtClean="0">
                  <a:ln>
                    <a:noFill/>
                  </a:ln>
                  <a:solidFill>
                    <a:schemeClr val="tx1"/>
                  </a:solidFill>
                  <a:effectLst/>
                  <a:latin typeface="Calibri" pitchFamily="34" charset="0"/>
                </a:rPr>
                <a:t> 1997, </a:t>
              </a:r>
              <a:r>
                <a:rPr kumimoji="0" lang="nb-NO" sz="800" b="0" i="0" u="none" strike="noStrike" cap="none" normalizeH="0" baseline="0" dirty="0" err="1" smtClean="0">
                  <a:ln>
                    <a:noFill/>
                  </a:ln>
                  <a:solidFill>
                    <a:schemeClr val="tx1"/>
                  </a:solidFill>
                  <a:effectLst/>
                  <a:latin typeface="Calibri" pitchFamily="34" charset="0"/>
                </a:rPr>
                <a:t>Crossan</a:t>
              </a:r>
              <a:r>
                <a:rPr kumimoji="0" lang="nb-NO" sz="800" b="0" i="0" u="none" strike="noStrike" cap="none" normalizeH="0" baseline="0" dirty="0" smtClean="0">
                  <a:ln>
                    <a:noFill/>
                  </a:ln>
                  <a:solidFill>
                    <a:schemeClr val="tx1"/>
                  </a:solidFill>
                  <a:effectLst/>
                  <a:latin typeface="Calibri" pitchFamily="34" charset="0"/>
                </a:rPr>
                <a:t> et al. 1999, </a:t>
              </a:r>
              <a:r>
                <a:rPr kumimoji="0" lang="nb-NO" sz="800" b="0" i="0" u="none" strike="noStrike" cap="none" normalizeH="0" baseline="0" dirty="0" err="1" smtClean="0">
                  <a:ln>
                    <a:noFill/>
                  </a:ln>
                  <a:solidFill>
                    <a:schemeClr val="tx1"/>
                  </a:solidFill>
                  <a:effectLst/>
                  <a:latin typeface="Calibri" pitchFamily="34" charset="0"/>
                </a:rPr>
                <a:t>Nonaka</a:t>
              </a:r>
              <a:r>
                <a:rPr kumimoji="0" lang="nb-NO" sz="800" b="0" i="0" u="none" strike="noStrike" cap="none" normalizeH="0" baseline="0" dirty="0" smtClean="0">
                  <a:ln>
                    <a:noFill/>
                  </a:ln>
                  <a:solidFill>
                    <a:schemeClr val="tx1"/>
                  </a:solidFill>
                  <a:effectLst/>
                  <a:latin typeface="Calibri" pitchFamily="34" charset="0"/>
                </a:rPr>
                <a:t> 1999)(se Mari </a:t>
              </a:r>
              <a:r>
                <a:rPr kumimoji="0" lang="nb-NO" sz="800" b="0" i="0" u="none" strike="noStrike" cap="none" normalizeH="0" baseline="0" dirty="0" err="1" smtClean="0">
                  <a:ln>
                    <a:noFill/>
                  </a:ln>
                  <a:solidFill>
                    <a:schemeClr val="tx1"/>
                  </a:solidFill>
                  <a:effectLst/>
                  <a:latin typeface="Calibri" pitchFamily="34" charset="0"/>
                </a:rPr>
                <a:t>Kira</a:t>
              </a:r>
              <a:r>
                <a:rPr kumimoji="0" lang="nb-NO" sz="800" b="0" i="0" u="none" strike="noStrike" cap="none" normalizeH="0" baseline="0" dirty="0" smtClean="0">
                  <a:ln>
                    <a:noFill/>
                  </a:ln>
                  <a:solidFill>
                    <a:schemeClr val="tx1"/>
                  </a:solidFill>
                  <a:effectLst/>
                  <a:latin typeface="Calibri" pitchFamily="34" charset="0"/>
                </a:rPr>
                <a:t>, </a:t>
              </a:r>
              <a:r>
                <a:rPr kumimoji="0" lang="nb-NO" sz="800" b="0" i="0" u="none" strike="noStrike" cap="none" normalizeH="0" baseline="0" dirty="0" err="1" smtClean="0">
                  <a:ln>
                    <a:noFill/>
                  </a:ln>
                  <a:solidFill>
                    <a:schemeClr val="tx1"/>
                  </a:solidFill>
                  <a:effectLst/>
                  <a:latin typeface="Calibri" pitchFamily="34" charset="0"/>
                </a:rPr>
                <a:t>TfA</a:t>
              </a:r>
              <a:r>
                <a:rPr kumimoji="0" lang="nb-NO" sz="800" b="0" i="0" u="none" strike="noStrike" cap="none" normalizeH="0" baseline="0" dirty="0" smtClean="0">
                  <a:ln>
                    <a:noFill/>
                  </a:ln>
                  <a:solidFill>
                    <a:schemeClr val="tx1"/>
                  </a:solidFill>
                  <a:effectLst/>
                  <a:latin typeface="Calibri" pitchFamily="34" charset="0"/>
                </a:rPr>
                <a:t> 2006:11). </a:t>
              </a:r>
              <a:endParaRPr kumimoji="0" lang="nb-NO" sz="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081" name="Oval 33"/>
            <p:cNvSpPr>
              <a:spLocks noChangeArrowheads="1"/>
            </p:cNvSpPr>
            <p:nvPr/>
          </p:nvSpPr>
          <p:spPr bwMode="auto">
            <a:xfrm>
              <a:off x="4830" y="3555"/>
              <a:ext cx="3450" cy="1260"/>
            </a:xfrm>
            <a:prstGeom prst="ellipse">
              <a:avLst/>
            </a:prstGeom>
            <a:solidFill>
              <a:srgbClr val="C3E7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b-NO" sz="800" b="1" i="0" u="none" strike="noStrike" cap="none" normalizeH="0" baseline="0" dirty="0" smtClean="0">
                  <a:ln>
                    <a:noFill/>
                  </a:ln>
                  <a:solidFill>
                    <a:schemeClr val="tx1"/>
                  </a:solidFill>
                  <a:effectLst/>
                  <a:latin typeface="Calibri" pitchFamily="34" charset="0"/>
                </a:rPr>
                <a:t>Institusjonaliserende </a:t>
              </a:r>
              <a:r>
                <a:rPr kumimoji="0" lang="nb-NO" sz="800" b="0" i="0" u="none" strike="noStrike" cap="none" normalizeH="0" baseline="0" dirty="0" smtClean="0">
                  <a:ln>
                    <a:noFill/>
                  </a:ln>
                  <a:solidFill>
                    <a:schemeClr val="tx1"/>
                  </a:solidFill>
                  <a:effectLst/>
                  <a:latin typeface="Calibri" pitchFamily="34" charset="0"/>
                </a:rPr>
                <a:t>praksiser, prosesser og strukturer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082" name="Oval 34"/>
            <p:cNvSpPr>
              <a:spLocks noChangeArrowheads="1"/>
            </p:cNvSpPr>
            <p:nvPr/>
          </p:nvSpPr>
          <p:spPr bwMode="auto">
            <a:xfrm>
              <a:off x="3420" y="5190"/>
              <a:ext cx="3450" cy="1410"/>
            </a:xfrm>
            <a:prstGeom prst="ellipse">
              <a:avLst/>
            </a:prstGeom>
            <a:solidFill>
              <a:srgbClr val="C3E7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b-NO" sz="800" b="1" i="0" u="none" strike="noStrike" cap="none" normalizeH="0" baseline="0" dirty="0" smtClean="0">
                  <a:ln>
                    <a:noFill/>
                  </a:ln>
                  <a:solidFill>
                    <a:schemeClr val="tx1"/>
                  </a:solidFill>
                  <a:effectLst/>
                  <a:latin typeface="Calibri" pitchFamily="34" charset="0"/>
                </a:rPr>
                <a:t>En gruppe</a:t>
              </a:r>
              <a:r>
                <a:rPr kumimoji="0" lang="nb-NO" sz="800" b="0" i="0" u="none" strike="noStrike" cap="none" normalizeH="0" baseline="0" dirty="0" smtClean="0">
                  <a:ln>
                    <a:noFill/>
                  </a:ln>
                  <a:solidFill>
                    <a:schemeClr val="tx1"/>
                  </a:solidFill>
                  <a:effectLst/>
                  <a:latin typeface="Calibri" pitchFamily="34" charset="0"/>
                </a:rPr>
                <a:t> fortolker ideen og integrerer den i den felles kunnskapsbase og i individuelle og kollektive handlinger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083" name="Oval 35"/>
            <p:cNvSpPr>
              <a:spLocks noChangeArrowheads="1"/>
            </p:cNvSpPr>
            <p:nvPr/>
          </p:nvSpPr>
          <p:spPr bwMode="auto">
            <a:xfrm>
              <a:off x="4830" y="7130"/>
              <a:ext cx="3360" cy="1440"/>
            </a:xfrm>
            <a:prstGeom prst="ellipse">
              <a:avLst/>
            </a:prstGeom>
            <a:solidFill>
              <a:srgbClr val="C3E7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b-NO" sz="800" b="1" i="0" u="none" strike="noStrike" cap="none" normalizeH="0" baseline="0" dirty="0" smtClean="0">
                  <a:ln>
                    <a:noFill/>
                  </a:ln>
                  <a:solidFill>
                    <a:schemeClr val="tx1"/>
                  </a:solidFill>
                  <a:effectLst/>
                  <a:latin typeface="Calibri" pitchFamily="34" charset="0"/>
                </a:rPr>
                <a:t>Individuell læring og utvikling: </a:t>
              </a:r>
              <a:r>
                <a:rPr kumimoji="0" lang="nb-NO" sz="800" i="0" u="none" strike="noStrike" cap="none" normalizeH="0" baseline="0" dirty="0" smtClean="0">
                  <a:ln>
                    <a:noFill/>
                  </a:ln>
                  <a:solidFill>
                    <a:schemeClr val="tx1"/>
                  </a:solidFill>
                  <a:effectLst/>
                  <a:latin typeface="Calibri" pitchFamily="34" charset="0"/>
                </a:rPr>
                <a:t>Forståelighet, håndterbarhet, og meningsfylt arbeid</a:t>
              </a:r>
              <a:endParaRPr kumimoji="0" lang="nb-NO" sz="80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2084" name="AutoShape 36"/>
            <p:cNvCxnSpPr>
              <a:cxnSpLocks noChangeShapeType="1"/>
            </p:cNvCxnSpPr>
            <p:nvPr/>
          </p:nvCxnSpPr>
          <p:spPr bwMode="auto">
            <a:xfrm flipH="1">
              <a:off x="2670" y="4230"/>
              <a:ext cx="2160" cy="0"/>
            </a:xfrm>
            <a:prstGeom prst="straightConnector1">
              <a:avLst/>
            </a:prstGeom>
            <a:noFill/>
            <a:ln w="9525">
              <a:solidFill>
                <a:srgbClr val="000000"/>
              </a:solidFill>
              <a:round/>
              <a:headEnd/>
              <a:tailEnd/>
            </a:ln>
          </p:spPr>
        </p:cxnSp>
        <p:cxnSp>
          <p:nvCxnSpPr>
            <p:cNvPr id="2085" name="AutoShape 37"/>
            <p:cNvCxnSpPr>
              <a:cxnSpLocks noChangeShapeType="1"/>
            </p:cNvCxnSpPr>
            <p:nvPr/>
          </p:nvCxnSpPr>
          <p:spPr bwMode="auto">
            <a:xfrm>
              <a:off x="2670" y="4230"/>
              <a:ext cx="1" cy="3585"/>
            </a:xfrm>
            <a:prstGeom prst="straightConnector1">
              <a:avLst/>
            </a:prstGeom>
            <a:noFill/>
            <a:ln w="9525">
              <a:solidFill>
                <a:srgbClr val="000000"/>
              </a:solidFill>
              <a:round/>
              <a:headEnd/>
              <a:tailEnd/>
            </a:ln>
          </p:spPr>
        </p:cxnSp>
        <p:cxnSp>
          <p:nvCxnSpPr>
            <p:cNvPr id="2086" name="AutoShape 38"/>
            <p:cNvCxnSpPr>
              <a:cxnSpLocks noChangeShapeType="1"/>
            </p:cNvCxnSpPr>
            <p:nvPr/>
          </p:nvCxnSpPr>
          <p:spPr bwMode="auto">
            <a:xfrm>
              <a:off x="2670" y="7815"/>
              <a:ext cx="2160" cy="0"/>
            </a:xfrm>
            <a:prstGeom prst="straightConnector1">
              <a:avLst/>
            </a:prstGeom>
            <a:noFill/>
            <a:ln w="9525">
              <a:solidFill>
                <a:srgbClr val="000000"/>
              </a:solidFill>
              <a:round/>
              <a:headEnd/>
              <a:tailEnd type="triangle" w="med" len="med"/>
            </a:ln>
          </p:spPr>
        </p:cxnSp>
        <p:sp>
          <p:nvSpPr>
            <p:cNvPr id="2088" name="Text Box 40"/>
            <p:cNvSpPr txBox="1">
              <a:spLocks noChangeArrowheads="1"/>
            </p:cNvSpPr>
            <p:nvPr/>
          </p:nvSpPr>
          <p:spPr bwMode="auto">
            <a:xfrm>
              <a:off x="1560" y="4365"/>
              <a:ext cx="3075" cy="6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b-NO" sz="800" b="0" i="0" u="none" strike="noStrike" cap="none" normalizeH="0" baseline="0" smtClean="0">
                  <a:ln>
                    <a:noFill/>
                  </a:ln>
                  <a:solidFill>
                    <a:schemeClr val="tx1"/>
                  </a:solidFill>
                  <a:effectLst/>
                  <a:latin typeface="Calibri" pitchFamily="34" charset="0"/>
                </a:rPr>
                <a:t>Støtte, men også begrensninger for individuell</a:t>
              </a:r>
              <a:r>
                <a:rPr kumimoji="0" lang="nb-NO" sz="1100" b="0" i="0" u="none" strike="noStrike" cap="none" normalizeH="0" baseline="0" smtClean="0">
                  <a:ln>
                    <a:noFill/>
                  </a:ln>
                  <a:solidFill>
                    <a:schemeClr val="tx1"/>
                  </a:solidFill>
                  <a:effectLst/>
                  <a:latin typeface="Calibri" pitchFamily="34" charset="0"/>
                </a:rPr>
                <a:t> </a:t>
              </a:r>
              <a:r>
                <a:rPr kumimoji="0" lang="nb-NO" sz="800" b="0" i="0" u="none" strike="noStrike" cap="none" normalizeH="0" baseline="0" smtClean="0">
                  <a:ln>
                    <a:noFill/>
                  </a:ln>
                  <a:solidFill>
                    <a:schemeClr val="tx1"/>
                  </a:solidFill>
                  <a:effectLst/>
                  <a:latin typeface="Calibri" pitchFamily="34" charset="0"/>
                </a:rPr>
                <a:t>og kollektiv utvikling</a:t>
              </a:r>
              <a:endParaRPr kumimoji="0" lang="nb-NO" sz="11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2089" name="AutoShape 41"/>
            <p:cNvCxnSpPr>
              <a:cxnSpLocks noChangeShapeType="1"/>
            </p:cNvCxnSpPr>
            <p:nvPr/>
          </p:nvCxnSpPr>
          <p:spPr bwMode="auto">
            <a:xfrm rot="16200000">
              <a:off x="6750" y="4350"/>
              <a:ext cx="1650" cy="1410"/>
            </a:xfrm>
            <a:prstGeom prst="curvedConnector3">
              <a:avLst>
                <a:gd name="adj1" fmla="val 50000"/>
              </a:avLst>
            </a:prstGeom>
            <a:noFill/>
            <a:ln w="9525">
              <a:solidFill>
                <a:srgbClr val="000000"/>
              </a:solidFill>
              <a:round/>
              <a:headEnd/>
              <a:tailEnd type="triangle" w="med" len="med"/>
            </a:ln>
          </p:spPr>
        </p:cxnSp>
        <p:sp>
          <p:nvSpPr>
            <p:cNvPr id="2090" name="Text Box 42"/>
            <p:cNvSpPr txBox="1">
              <a:spLocks noChangeArrowheads="1"/>
            </p:cNvSpPr>
            <p:nvPr/>
          </p:nvSpPr>
          <p:spPr bwMode="auto">
            <a:xfrm>
              <a:off x="8055" y="4620"/>
              <a:ext cx="2580" cy="5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b-NO" sz="800" b="0" i="0" u="none" strike="noStrike" cap="none" normalizeH="0" baseline="0" smtClean="0">
                  <a:ln>
                    <a:noFill/>
                  </a:ln>
                  <a:solidFill>
                    <a:schemeClr val="tx1"/>
                  </a:solidFill>
                  <a:effectLst/>
                  <a:latin typeface="Calibri" pitchFamily="34" charset="0"/>
                </a:rPr>
                <a:t>En gruppe anvender ny viten og nye</a:t>
              </a:r>
              <a:r>
                <a:rPr kumimoji="0" lang="nb-NO" sz="1100" b="0" i="0" u="none" strike="noStrike" cap="none" normalizeH="0" baseline="0" smtClean="0">
                  <a:ln>
                    <a:noFill/>
                  </a:ln>
                  <a:solidFill>
                    <a:schemeClr val="tx1"/>
                  </a:solidFill>
                  <a:effectLst/>
                  <a:latin typeface="Calibri" pitchFamily="34" charset="0"/>
                </a:rPr>
                <a:t> </a:t>
              </a:r>
              <a:r>
                <a:rPr kumimoji="0" lang="nb-NO" sz="800" b="0" i="0" u="none" strike="noStrike" cap="none" normalizeH="0" baseline="0" smtClean="0">
                  <a:ln>
                    <a:noFill/>
                  </a:ln>
                  <a:solidFill>
                    <a:schemeClr val="tx1"/>
                  </a:solidFill>
                  <a:effectLst/>
                  <a:latin typeface="Calibri" pitchFamily="34" charset="0"/>
                </a:rPr>
                <a:t>handlemønstre</a:t>
              </a:r>
              <a:endParaRPr kumimoji="0" lang="nb-NO" sz="11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2091" name="AutoShape 43"/>
            <p:cNvCxnSpPr>
              <a:cxnSpLocks noChangeShapeType="1"/>
            </p:cNvCxnSpPr>
            <p:nvPr/>
          </p:nvCxnSpPr>
          <p:spPr bwMode="auto">
            <a:xfrm rot="10800000">
              <a:off x="6870" y="5880"/>
              <a:ext cx="2265" cy="1265"/>
            </a:xfrm>
            <a:prstGeom prst="curvedConnector3">
              <a:avLst>
                <a:gd name="adj1" fmla="val 16819"/>
              </a:avLst>
            </a:prstGeom>
            <a:noFill/>
            <a:ln w="9525">
              <a:solidFill>
                <a:srgbClr val="000000"/>
              </a:solidFill>
              <a:round/>
              <a:headEnd/>
              <a:tailEnd type="triangle" w="med" len="med"/>
            </a:ln>
          </p:spPr>
        </p:cxnSp>
        <p:sp>
          <p:nvSpPr>
            <p:cNvPr id="2092" name="Text Box 44"/>
            <p:cNvSpPr txBox="1">
              <a:spLocks noChangeArrowheads="1"/>
            </p:cNvSpPr>
            <p:nvPr/>
          </p:nvSpPr>
          <p:spPr bwMode="auto">
            <a:xfrm>
              <a:off x="8520" y="6165"/>
              <a:ext cx="2580" cy="5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b-NO" sz="800" b="0" i="0" u="none" strike="noStrike" cap="none" normalizeH="0" baseline="0" smtClean="0">
                  <a:ln>
                    <a:noFill/>
                  </a:ln>
                  <a:solidFill>
                    <a:schemeClr val="tx1"/>
                  </a:solidFill>
                  <a:effectLst/>
                  <a:latin typeface="Calibri" pitchFamily="34" charset="0"/>
                </a:rPr>
                <a:t>Et individ deler fornemmelsen eller ideen</a:t>
              </a:r>
              <a:endParaRPr kumimoji="0" lang="nb-NO" sz="11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93" name="AutoShape 45"/>
            <p:cNvSpPr>
              <a:spLocks noChangeArrowheads="1"/>
            </p:cNvSpPr>
            <p:nvPr/>
          </p:nvSpPr>
          <p:spPr bwMode="auto">
            <a:xfrm>
              <a:off x="8193" y="7020"/>
              <a:ext cx="2004" cy="795"/>
            </a:xfrm>
            <a:prstGeom prst="cloudCallout">
              <a:avLst>
                <a:gd name="adj1" fmla="val -64755"/>
                <a:gd name="adj2" fmla="val 77926"/>
              </a:avLst>
            </a:prstGeom>
            <a:solidFill>
              <a:srgbClr val="C3E7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b-NO" sz="800" b="0" i="0" u="none" strike="noStrike" cap="none" normalizeH="0" baseline="0" dirty="0" smtClean="0">
                  <a:ln>
                    <a:noFill/>
                  </a:ln>
                  <a:solidFill>
                    <a:schemeClr val="tx1"/>
                  </a:solidFill>
                  <a:effectLst/>
                  <a:latin typeface="Calibri" pitchFamily="34" charset="0"/>
                </a:rPr>
                <a:t>Fornemmelser Ideer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46" name="Plassholder for lysbildenummer 45"/>
          <p:cNvSpPr>
            <a:spLocks noGrp="1"/>
          </p:cNvSpPr>
          <p:nvPr>
            <p:ph type="sldNum" sz="quarter" idx="12"/>
          </p:nvPr>
        </p:nvSpPr>
        <p:spPr/>
        <p:txBody>
          <a:bodyPr/>
          <a:lstStyle/>
          <a:p>
            <a:fld id="{F8B9121B-0FBB-4909-BCBB-3FBD869E0A48}" type="slidenum">
              <a:rPr lang="nb-NO" smtClean="0"/>
              <a:pPr/>
              <a:t>6</a:t>
            </a:fld>
            <a:endParaRPr lang="nb-NO"/>
          </a:p>
        </p:txBody>
      </p:sp>
    </p:spTree>
    <p:extLst>
      <p:ext uri="{BB962C8B-B14F-4D97-AF65-F5344CB8AC3E}">
        <p14:creationId xmlns:p14="http://schemas.microsoft.com/office/powerpoint/2010/main" val="33802679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b="0" dirty="0" smtClean="0">
                <a:solidFill>
                  <a:srgbClr val="277D90"/>
                </a:solidFill>
                <a:latin typeface="Century Schoolbook"/>
                <a:cs typeface="Century Schoolbook"/>
              </a:rPr>
              <a:t>Suksesskriterier - betingelser </a:t>
            </a:r>
            <a:endParaRPr lang="nb-NO" b="0" dirty="0">
              <a:solidFill>
                <a:srgbClr val="277D90"/>
              </a:solidFill>
              <a:latin typeface="Century Schoolbook"/>
              <a:cs typeface="Century Schoolbook"/>
            </a:endParaRPr>
          </a:p>
        </p:txBody>
      </p:sp>
      <p:sp>
        <p:nvSpPr>
          <p:cNvPr id="3" name="Plassholder for innhold 2"/>
          <p:cNvSpPr>
            <a:spLocks noGrp="1"/>
          </p:cNvSpPr>
          <p:nvPr>
            <p:ph idx="1"/>
          </p:nvPr>
        </p:nvSpPr>
        <p:spPr/>
        <p:txBody>
          <a:bodyPr/>
          <a:lstStyle/>
          <a:p>
            <a:pPr marL="457200" indent="-457200">
              <a:buAutoNum type="arabicParenR"/>
            </a:pPr>
            <a:r>
              <a:rPr lang="nb-NO" dirty="0" smtClean="0">
                <a:latin typeface="Courier New"/>
                <a:cs typeface="Courier New"/>
              </a:rPr>
              <a:t>Autonomi,</a:t>
            </a:r>
          </a:p>
          <a:p>
            <a:pPr marL="457200" indent="-457200">
              <a:buAutoNum type="arabicParenR"/>
            </a:pPr>
            <a:r>
              <a:rPr lang="nb-NO" dirty="0" smtClean="0">
                <a:latin typeface="Courier New"/>
                <a:cs typeface="Courier New"/>
              </a:rPr>
              <a:t>ledere </a:t>
            </a:r>
            <a:r>
              <a:rPr lang="nb-NO" dirty="0">
                <a:latin typeface="Courier New"/>
                <a:cs typeface="Courier New"/>
              </a:rPr>
              <a:t>som </a:t>
            </a:r>
            <a:r>
              <a:rPr lang="nb-NO" dirty="0" smtClean="0">
                <a:latin typeface="Courier New"/>
                <a:cs typeface="Courier New"/>
              </a:rPr>
              <a:t>gir -, </a:t>
            </a:r>
          </a:p>
          <a:p>
            <a:pPr marL="457200" indent="-457200">
              <a:buAutoNum type="arabicParenR"/>
            </a:pPr>
            <a:r>
              <a:rPr lang="nb-NO" dirty="0">
                <a:latin typeface="Courier New"/>
                <a:cs typeface="Courier New"/>
              </a:rPr>
              <a:t>a</a:t>
            </a:r>
            <a:r>
              <a:rPr lang="nb-NO" dirty="0" smtClean="0">
                <a:latin typeface="Courier New"/>
                <a:cs typeface="Courier New"/>
              </a:rPr>
              <a:t>nsatte som tar ansvar-, samt </a:t>
            </a:r>
          </a:p>
          <a:p>
            <a:pPr marL="457200" indent="-457200">
              <a:buAutoNum type="arabicParenR"/>
            </a:pPr>
            <a:r>
              <a:rPr lang="nb-NO" dirty="0">
                <a:latin typeface="Courier New"/>
                <a:cs typeface="Courier New"/>
              </a:rPr>
              <a:t>o</a:t>
            </a:r>
            <a:r>
              <a:rPr lang="nb-NO" dirty="0" smtClean="0">
                <a:latin typeface="Courier New"/>
                <a:cs typeface="Courier New"/>
              </a:rPr>
              <a:t>rganisering av arenaer verbale-fysiske og skiftelige, </a:t>
            </a:r>
            <a:r>
              <a:rPr lang="nb-NO" dirty="0">
                <a:latin typeface="Courier New"/>
                <a:cs typeface="Courier New"/>
              </a:rPr>
              <a:t>som </a:t>
            </a:r>
            <a:r>
              <a:rPr lang="nb-NO">
                <a:latin typeface="Courier New"/>
                <a:cs typeface="Courier New"/>
              </a:rPr>
              <a:t>inkluderer </a:t>
            </a:r>
            <a:r>
              <a:rPr lang="nb-NO" smtClean="0">
                <a:latin typeface="Courier New"/>
                <a:cs typeface="Courier New"/>
              </a:rPr>
              <a:t>alle! </a:t>
            </a:r>
            <a:endParaRPr lang="nb-NO" dirty="0">
              <a:latin typeface="Courier New"/>
              <a:cs typeface="Courier New"/>
            </a:endParaRPr>
          </a:p>
        </p:txBody>
      </p:sp>
      <p:sp>
        <p:nvSpPr>
          <p:cNvPr id="5" name="TekstSylinder 4"/>
          <p:cNvSpPr txBox="1"/>
          <p:nvPr/>
        </p:nvSpPr>
        <p:spPr>
          <a:xfrm>
            <a:off x="662523" y="6309321"/>
            <a:ext cx="8190910" cy="246221"/>
          </a:xfrm>
          <a:prstGeom prst="rect">
            <a:avLst/>
          </a:prstGeom>
          <a:noFill/>
        </p:spPr>
        <p:txBody>
          <a:bodyPr wrap="square" rtlCol="0">
            <a:spAutoFit/>
          </a:bodyPr>
          <a:lstStyle/>
          <a:p>
            <a:r>
              <a:rPr lang="nb-NO" sz="1000" dirty="0" smtClean="0"/>
              <a:t>5</a:t>
            </a:r>
            <a:endParaRPr lang="nb-NO" sz="1000" dirty="0"/>
          </a:p>
        </p:txBody>
      </p:sp>
    </p:spTree>
    <p:extLst>
      <p:ext uri="{BB962C8B-B14F-4D97-AF65-F5344CB8AC3E}">
        <p14:creationId xmlns:p14="http://schemas.microsoft.com/office/powerpoint/2010/main" val="27585073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ære hender_IMG_000002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ekstSylinder 1"/>
          <p:cNvSpPr txBox="1"/>
          <p:nvPr/>
        </p:nvSpPr>
        <p:spPr>
          <a:xfrm>
            <a:off x="3152800" y="2132856"/>
            <a:ext cx="3042338" cy="369332"/>
          </a:xfrm>
          <a:prstGeom prst="rect">
            <a:avLst/>
          </a:prstGeom>
          <a:solidFill>
            <a:schemeClr val="bg1"/>
          </a:solidFill>
        </p:spPr>
        <p:txBody>
          <a:bodyPr wrap="square" rtlCol="0">
            <a:spAutoFit/>
          </a:bodyPr>
          <a:lstStyle/>
          <a:p>
            <a:r>
              <a:rPr lang="nb-NO" dirty="0" smtClean="0">
                <a:latin typeface="Courier New"/>
                <a:cs typeface="Courier New"/>
              </a:rPr>
              <a:t>Takk for meg</a:t>
            </a:r>
            <a:endParaRPr lang="nb-NO" dirty="0">
              <a:latin typeface="Courier New"/>
              <a:cs typeface="Courier New"/>
            </a:endParaRPr>
          </a:p>
        </p:txBody>
      </p:sp>
    </p:spTree>
    <p:extLst>
      <p:ext uri="{BB962C8B-B14F-4D97-AF65-F5344CB8AC3E}">
        <p14:creationId xmlns:p14="http://schemas.microsoft.com/office/powerpoint/2010/main" val="16259912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IOA-mal_grøn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HIOA-mal_grønn</Template>
  <TotalTime>28074</TotalTime>
  <Words>835</Words>
  <Application>Microsoft Macintosh PowerPoint</Application>
  <PresentationFormat>A4 (210 x 297 mm)</PresentationFormat>
  <Paragraphs>62</Paragraphs>
  <Slides>8</Slides>
  <Notes>8</Notes>
  <HiddenSlides>0</HiddenSlides>
  <MMClips>0</MMClips>
  <ScaleCrop>false</ScaleCrop>
  <HeadingPairs>
    <vt:vector size="4" baseType="variant">
      <vt:variant>
        <vt:lpstr>Tema</vt:lpstr>
      </vt:variant>
      <vt:variant>
        <vt:i4>1</vt:i4>
      </vt:variant>
      <vt:variant>
        <vt:lpstr>Lysbildetitler</vt:lpstr>
      </vt:variant>
      <vt:variant>
        <vt:i4>8</vt:i4>
      </vt:variant>
    </vt:vector>
  </HeadingPairs>
  <TitlesOfParts>
    <vt:vector size="9" baseType="lpstr">
      <vt:lpstr>HIOA-mal_grønn</vt:lpstr>
      <vt:lpstr>PowerPoint-presentasjon</vt:lpstr>
      <vt:lpstr>Dansk Gerontologisk Selskap 7-8. november 20156 En lærende organisasjon i praksis </vt:lpstr>
      <vt:lpstr>Tverrprofesjonell samarbeidslæring  (K. J. Hjerpaasen et al., 2012)</vt:lpstr>
      <vt:lpstr>Kommunal helsetjeneste i Norge </vt:lpstr>
      <vt:lpstr>Ulike former for læring</vt:lpstr>
      <vt:lpstr>En lærende organisasjon i praksis</vt:lpstr>
      <vt:lpstr>Suksesskriterier - betingelser </vt:lpstr>
      <vt:lpstr>PowerPoint-presentasjon</vt:lpstr>
    </vt:vector>
  </TitlesOfParts>
  <Manager/>
  <Company>Høgksolen i Oslo og Akershus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Nina Amble</dc:creator>
  <cp:keywords/>
  <dc:description/>
  <cp:lastModifiedBy>Nina Amble</cp:lastModifiedBy>
  <cp:revision>415</cp:revision>
  <cp:lastPrinted>2015-11-22T13:52:14Z</cp:lastPrinted>
  <dcterms:created xsi:type="dcterms:W3CDTF">2013-01-04T09:05:23Z</dcterms:created>
  <dcterms:modified xsi:type="dcterms:W3CDTF">2016-11-04T12:39:15Z</dcterms:modified>
  <cp:category/>
</cp:coreProperties>
</file>